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59" r:id="rId2"/>
    <p:sldId id="295" r:id="rId3"/>
    <p:sldId id="291" r:id="rId4"/>
    <p:sldId id="296" r:id="rId5"/>
    <p:sldId id="292" r:id="rId6"/>
    <p:sldId id="297" r:id="rId7"/>
    <p:sldId id="293" r:id="rId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2229"/>
    <a:srgbClr val="F9B209"/>
    <a:srgbClr val="1292D1"/>
    <a:srgbClr val="139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746" y="-3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58CC43-6980-4FB4-902B-2C447E9A6DBF}" type="datetimeFigureOut">
              <a:rPr lang="en-GB" smtClean="0"/>
              <a:t>06/07/2016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DD6E92-DF77-44B1-974F-00F5EA7CDF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0347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3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139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3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Presentation Title</a:t>
            </a:r>
          </a:p>
          <a:p>
            <a:r>
              <a:rPr lang="en-US" dirty="0" smtClean="0"/>
              <a:t>Name, position, date </a:t>
            </a:r>
            <a:r>
              <a:rPr lang="en-US" dirty="0" err="1" smtClean="0"/>
              <a:t>etc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BE870-F65E-4290-9C69-6C28C25CE110}" type="datetimeFigureOut">
              <a:rPr lang="en-GB" smtClean="0"/>
              <a:t>06/07/2016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20275-6DB6-4B8C-A24C-4EEA442943A1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CAN LOGO Rev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504" y="576548"/>
            <a:ext cx="2492121" cy="2058832"/>
          </a:xfrm>
          <a:prstGeom prst="rect">
            <a:avLst/>
          </a:prstGeom>
        </p:spPr>
      </p:pic>
      <p:pic>
        <p:nvPicPr>
          <p:cNvPr id="8" name="Picture 7" descr="l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91" y="5604915"/>
            <a:ext cx="317507" cy="31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671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BE870-F65E-4290-9C69-6C28C25CE110}" type="datetimeFigureOut">
              <a:rPr lang="en-GB" smtClean="0"/>
              <a:t>06/07/2016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20275-6DB6-4B8C-A24C-4EEA442943A1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 descr="63086031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" t="5005" r="2219" b="1555"/>
          <a:stretch/>
        </p:blipFill>
        <p:spPr>
          <a:xfrm>
            <a:off x="0" y="990814"/>
            <a:ext cx="9144000" cy="5890706"/>
          </a:xfrm>
          <a:prstGeom prst="rect">
            <a:avLst/>
          </a:prstGeom>
        </p:spPr>
      </p:pic>
      <p:pic>
        <p:nvPicPr>
          <p:cNvPr id="7" name="Picture 6" descr="l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891" y="6250038"/>
            <a:ext cx="317507" cy="317507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8411"/>
            <a:ext cx="9144000" cy="1007422"/>
          </a:xfrm>
          <a:prstGeom prst="rect">
            <a:avLst/>
          </a:prstGeom>
          <a:solidFill>
            <a:srgbClr val="F2222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8" descr="CAN LOGO Rev.ep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791" y="182290"/>
            <a:ext cx="918343" cy="65745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116632"/>
            <a:ext cx="7283152" cy="723108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Picture in Picture Style</a:t>
            </a:r>
            <a:endParaRPr lang="en-GB" dirty="0"/>
          </a:p>
        </p:txBody>
      </p:sp>
      <p:pic>
        <p:nvPicPr>
          <p:cNvPr id="12" name="Picture 11" descr="63086031.jpg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" t="18659" r="37057" b="22465"/>
          <a:stretch/>
        </p:blipFill>
        <p:spPr>
          <a:xfrm>
            <a:off x="5400398" y="4057492"/>
            <a:ext cx="3074290" cy="21925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09361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1292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3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Presentation Title</a:t>
            </a:r>
          </a:p>
          <a:p>
            <a:r>
              <a:rPr lang="en-US" dirty="0" smtClean="0"/>
              <a:t>Name, position, date </a:t>
            </a:r>
            <a:r>
              <a:rPr lang="en-US" dirty="0" err="1" smtClean="0"/>
              <a:t>etc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BE870-F65E-4290-9C69-6C28C25CE110}" type="datetimeFigureOut">
              <a:rPr lang="en-GB" smtClean="0"/>
              <a:t>06/07/2016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20275-6DB6-4B8C-A24C-4EEA442943A1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CAN LOGO Rev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504" y="576548"/>
            <a:ext cx="2492121" cy="2058832"/>
          </a:xfrm>
          <a:prstGeom prst="rect">
            <a:avLst/>
          </a:prstGeom>
        </p:spPr>
      </p:pic>
      <p:pic>
        <p:nvPicPr>
          <p:cNvPr id="8" name="Picture 7" descr="l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91" y="5604915"/>
            <a:ext cx="317507" cy="31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369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007422"/>
          </a:xfrm>
          <a:prstGeom prst="rect">
            <a:avLst/>
          </a:prstGeom>
          <a:solidFill>
            <a:srgbClr val="1292D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Picture 7" descr="CAN LOGO Rev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791" y="182290"/>
            <a:ext cx="918343" cy="65745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BE870-F65E-4290-9C69-6C28C25CE110}" type="datetimeFigureOut">
              <a:rPr lang="en-GB" smtClean="0"/>
              <a:t>06/07/2016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20275-6DB6-4B8C-A24C-4EEA442943A1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283152" cy="723108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3592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F9B20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3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Presentation Title</a:t>
            </a:r>
          </a:p>
          <a:p>
            <a:r>
              <a:rPr lang="en-US" dirty="0" smtClean="0"/>
              <a:t>Name, position, date </a:t>
            </a:r>
            <a:r>
              <a:rPr lang="en-US" dirty="0" err="1" smtClean="0"/>
              <a:t>etc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BE870-F65E-4290-9C69-6C28C25CE110}" type="datetimeFigureOut">
              <a:rPr lang="en-GB" smtClean="0"/>
              <a:t>06/07/2016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20275-6DB6-4B8C-A24C-4EEA442943A1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CAN LOGO Rev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504" y="576548"/>
            <a:ext cx="2492121" cy="2058832"/>
          </a:xfrm>
          <a:prstGeom prst="rect">
            <a:avLst/>
          </a:prstGeom>
        </p:spPr>
      </p:pic>
      <p:pic>
        <p:nvPicPr>
          <p:cNvPr id="8" name="Picture 7" descr="l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91" y="5604915"/>
            <a:ext cx="317507" cy="31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369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007422"/>
          </a:xfrm>
          <a:prstGeom prst="rect">
            <a:avLst/>
          </a:prstGeom>
          <a:solidFill>
            <a:srgbClr val="F9B20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Picture 7" descr="CAN LOGO Rev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791" y="182290"/>
            <a:ext cx="918343" cy="65745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BE870-F65E-4290-9C69-6C28C25CE110}" type="datetimeFigureOut">
              <a:rPr lang="en-GB" smtClean="0"/>
              <a:t>06/07/2016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20275-6DB6-4B8C-A24C-4EEA442943A1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283152" cy="723108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3592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BE870-F65E-4290-9C69-6C28C25CE110}" type="datetimeFigureOut">
              <a:rPr lang="en-GB" smtClean="0"/>
              <a:t>06/07/2016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20275-6DB6-4B8C-A24C-4EEA44294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8589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BE870-F65E-4290-9C69-6C28C25CE110}" type="datetimeFigureOut">
              <a:rPr lang="en-GB" smtClean="0"/>
              <a:t>06/07/2016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20275-6DB6-4B8C-A24C-4EEA44294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2502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BE870-F65E-4290-9C69-6C28C25CE110}" type="datetimeFigureOut">
              <a:rPr lang="en-GB" smtClean="0"/>
              <a:t>06/07/2016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20275-6DB6-4B8C-A24C-4EEA44294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653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BE870-F65E-4290-9C69-6C28C25CE110}" type="datetimeFigureOut">
              <a:rPr lang="en-GB" smtClean="0"/>
              <a:t>06/07/2016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20275-6DB6-4B8C-A24C-4EEA44294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3485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BE870-F65E-4290-9C69-6C28C25CE110}" type="datetimeFigureOut">
              <a:rPr lang="en-GB" smtClean="0"/>
              <a:t>06/07/2016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20275-6DB6-4B8C-A24C-4EEA44294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177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007422"/>
          </a:xfrm>
          <a:prstGeom prst="rect">
            <a:avLst/>
          </a:prstGeom>
          <a:solidFill>
            <a:srgbClr val="139C9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Picture 7" descr="CAN LOGO Rev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791" y="182290"/>
            <a:ext cx="918343" cy="65745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BE870-F65E-4290-9C69-6C28C25CE110}" type="datetimeFigureOut">
              <a:rPr lang="en-GB" smtClean="0"/>
              <a:t>06/07/2016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20275-6DB6-4B8C-A24C-4EEA442943A1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283152" cy="723108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3742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BE870-F65E-4290-9C69-6C28C25CE110}" type="datetimeFigureOut">
              <a:rPr lang="en-GB" smtClean="0"/>
              <a:t>06/07/2016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20275-6DB6-4B8C-A24C-4EEA44294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4217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007422"/>
          </a:xfrm>
          <a:prstGeom prst="rect">
            <a:avLst/>
          </a:prstGeom>
          <a:solidFill>
            <a:srgbClr val="139C9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Picture 7" descr="CAN LOGO Rev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791" y="182290"/>
            <a:ext cx="918343" cy="65745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>
              <a:defRPr>
                <a:solidFill>
                  <a:srgbClr val="139C99"/>
                </a:solidFill>
              </a:defRPr>
            </a:lvl2pPr>
            <a:lvl3pPr>
              <a:defRPr>
                <a:solidFill>
                  <a:srgbClr val="139C99"/>
                </a:solidFill>
              </a:defRPr>
            </a:lvl3pPr>
            <a:lvl4pPr>
              <a:defRPr>
                <a:solidFill>
                  <a:srgbClr val="139C99"/>
                </a:solidFill>
              </a:defRPr>
            </a:lvl4pPr>
            <a:lvl5pPr>
              <a:defRPr>
                <a:solidFill>
                  <a:srgbClr val="139C99"/>
                </a:solidFill>
              </a:defRPr>
            </a:lvl5pPr>
          </a:lstStyle>
          <a:p>
            <a:r>
              <a:rPr lang="en-US" sz="1400" dirty="0" smtClean="0">
                <a:latin typeface="Gibson"/>
                <a:cs typeface="Gibson"/>
              </a:rPr>
              <a:t>Building a stronger, fairer Norfolk through support, engagement and strategic dialogue with voluntary, community and social enterprise </a:t>
            </a:r>
            <a:r>
              <a:rPr lang="en-US" sz="1400" dirty="0" err="1" smtClean="0">
                <a:latin typeface="Gibson"/>
                <a:cs typeface="Gibson"/>
              </a:rPr>
              <a:t>organisations</a:t>
            </a:r>
            <a:r>
              <a:rPr lang="en-US" sz="1400" dirty="0" smtClean="0">
                <a:latin typeface="Gibson"/>
                <a:cs typeface="Gibson"/>
              </a:rPr>
              <a:t>. Building a stronger, fairer Norfolk through support, engagement and strategic dialogue with voluntary, community and social enterprise </a:t>
            </a:r>
            <a:r>
              <a:rPr lang="en-US" sz="1400" dirty="0" err="1" smtClean="0">
                <a:latin typeface="Gibson"/>
                <a:cs typeface="Gibson"/>
              </a:rPr>
              <a:t>organisations</a:t>
            </a:r>
            <a:r>
              <a:rPr lang="en-US" sz="1400" dirty="0" smtClean="0">
                <a:latin typeface="Gibson"/>
                <a:cs typeface="Gibson"/>
              </a:rPr>
              <a:t>. Building a stronger, fairer Norfolk through support, engagement and strategic dialogue with voluntary, community and social enterprise </a:t>
            </a:r>
            <a:r>
              <a:rPr lang="en-US" sz="1400" dirty="0" err="1" smtClean="0">
                <a:latin typeface="Gibson"/>
                <a:cs typeface="Gibson"/>
              </a:rPr>
              <a:t>organisations</a:t>
            </a:r>
            <a:endParaRPr lang="en-US" sz="1400" dirty="0" smtClean="0">
              <a:latin typeface="Gibson"/>
              <a:cs typeface="Gibso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BE870-F65E-4290-9C69-6C28C25CE110}" type="datetimeFigureOut">
              <a:rPr lang="en-GB" smtClean="0"/>
              <a:t>06/07/2016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20275-6DB6-4B8C-A24C-4EEA442943A1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283152" cy="723108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8351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BE870-F65E-4290-9C69-6C28C25CE110}" type="datetimeFigureOut">
              <a:rPr lang="en-GB" smtClean="0"/>
              <a:t>06/07/2016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20275-6DB6-4B8C-A24C-4EEA442943A1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 descr="63086031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" t="5005" r="2219" b="1555"/>
          <a:stretch/>
        </p:blipFill>
        <p:spPr>
          <a:xfrm>
            <a:off x="0" y="990814"/>
            <a:ext cx="9144000" cy="5890706"/>
          </a:xfrm>
          <a:prstGeom prst="rect">
            <a:avLst/>
          </a:prstGeom>
        </p:spPr>
      </p:pic>
      <p:pic>
        <p:nvPicPr>
          <p:cNvPr id="7" name="Picture 6" descr="l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891" y="6250038"/>
            <a:ext cx="317507" cy="317507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1007422"/>
          </a:xfrm>
          <a:prstGeom prst="rect">
            <a:avLst/>
          </a:prstGeom>
          <a:solidFill>
            <a:srgbClr val="139C9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8" descr="CAN LOGO Rev.ep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791" y="182290"/>
            <a:ext cx="918343" cy="65745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116632"/>
            <a:ext cx="7283152" cy="723108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Quote in Picture Style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5241645" y="5331574"/>
            <a:ext cx="37948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Gibson"/>
                <a:cs typeface="Gibson"/>
              </a:rPr>
              <a:t>Building a stronger, </a:t>
            </a:r>
            <a:endParaRPr lang="en-US" sz="3200" dirty="0" smtClean="0">
              <a:solidFill>
                <a:schemeClr val="bg1"/>
              </a:solidFill>
              <a:latin typeface="Gibson"/>
              <a:cs typeface="Gibson"/>
            </a:endParaRPr>
          </a:p>
          <a:p>
            <a:r>
              <a:rPr lang="en-US" sz="3200" dirty="0">
                <a:solidFill>
                  <a:schemeClr val="bg1"/>
                </a:solidFill>
                <a:latin typeface="Gibson"/>
                <a:cs typeface="Gibson"/>
              </a:rPr>
              <a:t>f</a:t>
            </a:r>
            <a:r>
              <a:rPr lang="en-US" sz="3200" dirty="0" smtClean="0">
                <a:solidFill>
                  <a:schemeClr val="bg1"/>
                </a:solidFill>
                <a:latin typeface="Gibson"/>
                <a:cs typeface="Gibson"/>
              </a:rPr>
              <a:t>airer Norfolk.</a:t>
            </a:r>
            <a:endParaRPr lang="en-US" sz="2000" dirty="0" smtClean="0">
              <a:solidFill>
                <a:schemeClr val="bg1"/>
              </a:solidFill>
              <a:latin typeface="Gibson"/>
              <a:cs typeface="Gibson"/>
            </a:endParaRPr>
          </a:p>
        </p:txBody>
      </p:sp>
    </p:spTree>
    <p:extLst>
      <p:ext uri="{BB962C8B-B14F-4D97-AF65-F5344CB8AC3E}">
        <p14:creationId xmlns:p14="http://schemas.microsoft.com/office/powerpoint/2010/main" val="3904188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BE870-F65E-4290-9C69-6C28C25CE110}" type="datetimeFigureOut">
              <a:rPr lang="en-GB" smtClean="0"/>
              <a:t>06/07/2016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20275-6DB6-4B8C-A24C-4EEA442943A1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 descr="63086031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" t="5005" r="2219" b="1555"/>
          <a:stretch/>
        </p:blipFill>
        <p:spPr>
          <a:xfrm>
            <a:off x="0" y="990814"/>
            <a:ext cx="9144000" cy="5890706"/>
          </a:xfrm>
          <a:prstGeom prst="rect">
            <a:avLst/>
          </a:prstGeom>
        </p:spPr>
      </p:pic>
      <p:pic>
        <p:nvPicPr>
          <p:cNvPr id="7" name="Picture 6" descr="l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891" y="6250038"/>
            <a:ext cx="317507" cy="317507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8411"/>
            <a:ext cx="9144000" cy="1007422"/>
          </a:xfrm>
          <a:prstGeom prst="rect">
            <a:avLst/>
          </a:prstGeom>
          <a:solidFill>
            <a:srgbClr val="139C9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8" descr="CAN LOGO Rev.ep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791" y="182290"/>
            <a:ext cx="918343" cy="65745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116632"/>
            <a:ext cx="7283152" cy="723108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Picture in Picture Style</a:t>
            </a:r>
            <a:endParaRPr lang="en-GB" dirty="0"/>
          </a:p>
        </p:txBody>
      </p:sp>
      <p:pic>
        <p:nvPicPr>
          <p:cNvPr id="12" name="Picture 11" descr="63086031.jpg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" t="18659" r="37057" b="22465"/>
          <a:stretch/>
        </p:blipFill>
        <p:spPr>
          <a:xfrm>
            <a:off x="5400398" y="4057492"/>
            <a:ext cx="3074290" cy="21925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22951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F222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3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Presentation Title</a:t>
            </a:r>
          </a:p>
          <a:p>
            <a:r>
              <a:rPr lang="en-US" dirty="0" smtClean="0"/>
              <a:t>Name, position, date </a:t>
            </a:r>
            <a:r>
              <a:rPr lang="en-US" dirty="0" err="1" smtClean="0"/>
              <a:t>etc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BE870-F65E-4290-9C69-6C28C25CE110}" type="datetimeFigureOut">
              <a:rPr lang="en-GB" smtClean="0"/>
              <a:t>06/07/2016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20275-6DB6-4B8C-A24C-4EEA442943A1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CAN LOGO Rev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504" y="576548"/>
            <a:ext cx="2492121" cy="2058832"/>
          </a:xfrm>
          <a:prstGeom prst="rect">
            <a:avLst/>
          </a:prstGeom>
        </p:spPr>
      </p:pic>
      <p:pic>
        <p:nvPicPr>
          <p:cNvPr id="8" name="Picture 7" descr="l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91" y="5604915"/>
            <a:ext cx="317507" cy="31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488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007422"/>
          </a:xfrm>
          <a:prstGeom prst="rect">
            <a:avLst/>
          </a:prstGeom>
          <a:solidFill>
            <a:srgbClr val="F2222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Picture 7" descr="CAN LOGO Rev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791" y="182290"/>
            <a:ext cx="918343" cy="65745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BE870-F65E-4290-9C69-6C28C25CE110}" type="datetimeFigureOut">
              <a:rPr lang="en-GB" smtClean="0"/>
              <a:t>06/07/2016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20275-6DB6-4B8C-A24C-4EEA442943A1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283152" cy="723108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2947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007422"/>
          </a:xfrm>
          <a:prstGeom prst="rect">
            <a:avLst/>
          </a:prstGeom>
          <a:solidFill>
            <a:srgbClr val="F2222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Picture 7" descr="CAN LOGO Rev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791" y="182290"/>
            <a:ext cx="918343" cy="65745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>
              <a:defRPr>
                <a:solidFill>
                  <a:srgbClr val="139C99"/>
                </a:solidFill>
              </a:defRPr>
            </a:lvl2pPr>
            <a:lvl3pPr>
              <a:defRPr>
                <a:solidFill>
                  <a:srgbClr val="139C99"/>
                </a:solidFill>
              </a:defRPr>
            </a:lvl3pPr>
            <a:lvl4pPr>
              <a:defRPr>
                <a:solidFill>
                  <a:srgbClr val="139C99"/>
                </a:solidFill>
              </a:defRPr>
            </a:lvl4pPr>
            <a:lvl5pPr>
              <a:defRPr>
                <a:solidFill>
                  <a:srgbClr val="139C99"/>
                </a:solidFill>
              </a:defRPr>
            </a:lvl5pPr>
          </a:lstStyle>
          <a:p>
            <a:r>
              <a:rPr lang="en-US" sz="1400" dirty="0" smtClean="0">
                <a:latin typeface="Gibson"/>
                <a:cs typeface="Gibson"/>
              </a:rPr>
              <a:t>Building a stronger, fairer Norfolk through support, engagement and strategic dialogue with voluntary, community and social enterprise </a:t>
            </a:r>
            <a:r>
              <a:rPr lang="en-US" sz="1400" dirty="0" err="1" smtClean="0">
                <a:latin typeface="Gibson"/>
                <a:cs typeface="Gibson"/>
              </a:rPr>
              <a:t>organisations</a:t>
            </a:r>
            <a:r>
              <a:rPr lang="en-US" sz="1400" dirty="0" smtClean="0">
                <a:latin typeface="Gibson"/>
                <a:cs typeface="Gibson"/>
              </a:rPr>
              <a:t>. Building a stronger, fairer Norfolk through support, engagement and strategic dialogue with voluntary, community and social enterprise </a:t>
            </a:r>
            <a:r>
              <a:rPr lang="en-US" sz="1400" dirty="0" err="1" smtClean="0">
                <a:latin typeface="Gibson"/>
                <a:cs typeface="Gibson"/>
              </a:rPr>
              <a:t>organisations</a:t>
            </a:r>
            <a:r>
              <a:rPr lang="en-US" sz="1400" dirty="0" smtClean="0">
                <a:latin typeface="Gibson"/>
                <a:cs typeface="Gibson"/>
              </a:rPr>
              <a:t>. Building a stronger, fairer Norfolk through support, engagement and strategic dialogue with voluntary, community and social enterprise </a:t>
            </a:r>
            <a:r>
              <a:rPr lang="en-US" sz="1400" dirty="0" err="1" smtClean="0">
                <a:latin typeface="Gibson"/>
                <a:cs typeface="Gibson"/>
              </a:rPr>
              <a:t>organisations</a:t>
            </a:r>
            <a:endParaRPr lang="en-US" sz="1400" dirty="0" smtClean="0">
              <a:latin typeface="Gibson"/>
              <a:cs typeface="Gibso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BE870-F65E-4290-9C69-6C28C25CE110}" type="datetimeFigureOut">
              <a:rPr lang="en-GB" smtClean="0"/>
              <a:t>06/07/2016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20275-6DB6-4B8C-A24C-4EEA442943A1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283152" cy="723108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6377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BE870-F65E-4290-9C69-6C28C25CE110}" type="datetimeFigureOut">
              <a:rPr lang="en-GB" smtClean="0"/>
              <a:t>06/07/2016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20275-6DB6-4B8C-A24C-4EEA442943A1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 descr="63086031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" t="5005" r="2219" b="1555"/>
          <a:stretch/>
        </p:blipFill>
        <p:spPr>
          <a:xfrm>
            <a:off x="0" y="990814"/>
            <a:ext cx="9144000" cy="5890706"/>
          </a:xfrm>
          <a:prstGeom prst="rect">
            <a:avLst/>
          </a:prstGeom>
        </p:spPr>
      </p:pic>
      <p:pic>
        <p:nvPicPr>
          <p:cNvPr id="7" name="Picture 6" descr="l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891" y="6250038"/>
            <a:ext cx="317507" cy="317507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1007422"/>
          </a:xfrm>
          <a:prstGeom prst="rect">
            <a:avLst/>
          </a:prstGeom>
          <a:solidFill>
            <a:srgbClr val="F2222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8" descr="CAN LOGO Rev.ep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791" y="182290"/>
            <a:ext cx="918343" cy="65745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116632"/>
            <a:ext cx="7283152" cy="723108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Quote in Picture Style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5241645" y="5331574"/>
            <a:ext cx="37948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Gibson"/>
                <a:cs typeface="Gibson"/>
              </a:rPr>
              <a:t>Building a stronger, </a:t>
            </a:r>
            <a:endParaRPr lang="en-US" sz="3200" dirty="0" smtClean="0">
              <a:solidFill>
                <a:schemeClr val="bg1"/>
              </a:solidFill>
              <a:latin typeface="Gibson"/>
              <a:cs typeface="Gibson"/>
            </a:endParaRPr>
          </a:p>
          <a:p>
            <a:r>
              <a:rPr lang="en-US" sz="3200" dirty="0">
                <a:solidFill>
                  <a:schemeClr val="bg1"/>
                </a:solidFill>
                <a:latin typeface="Gibson"/>
                <a:cs typeface="Gibson"/>
              </a:rPr>
              <a:t>f</a:t>
            </a:r>
            <a:r>
              <a:rPr lang="en-US" sz="3200" dirty="0" smtClean="0">
                <a:solidFill>
                  <a:schemeClr val="bg1"/>
                </a:solidFill>
                <a:latin typeface="Gibson"/>
                <a:cs typeface="Gibson"/>
              </a:rPr>
              <a:t>airer Norfolk.</a:t>
            </a:r>
            <a:endParaRPr lang="en-US" sz="2000" dirty="0" smtClean="0">
              <a:solidFill>
                <a:schemeClr val="bg1"/>
              </a:solidFill>
              <a:latin typeface="Gibson"/>
              <a:cs typeface="Gibson"/>
            </a:endParaRPr>
          </a:p>
        </p:txBody>
      </p:sp>
    </p:spTree>
    <p:extLst>
      <p:ext uri="{BB962C8B-B14F-4D97-AF65-F5344CB8AC3E}">
        <p14:creationId xmlns:p14="http://schemas.microsoft.com/office/powerpoint/2010/main" val="441503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BE870-F65E-4290-9C69-6C28C25CE110}" type="datetimeFigureOut">
              <a:rPr lang="en-GB" smtClean="0"/>
              <a:t>06/07/2016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20275-6DB6-4B8C-A24C-4EEA44294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288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0" r:id="rId4"/>
    <p:sldLayoutId id="2147483661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51" r:id="rId15"/>
    <p:sldLayoutId id="2147483652" r:id="rId16"/>
    <p:sldLayoutId id="2147483653" r:id="rId17"/>
    <p:sldLayoutId id="2147483654" r:id="rId18"/>
    <p:sldLayoutId id="2147483655" r:id="rId19"/>
    <p:sldLayoutId id="2147483656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Organization" TargetMode="External"/><Relationship Id="rId2" Type="http://schemas.openxmlformats.org/officeDocument/2006/relationships/hyperlink" Target="https://en.wikipedia.org/wiki/Explanation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Business model workshop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319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Is a VCSE business model broken?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0293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What is a business model?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“A </a:t>
            </a:r>
            <a:r>
              <a:rPr lang="en-GB" dirty="0"/>
              <a:t>business model describes the </a:t>
            </a:r>
            <a:r>
              <a:rPr lang="en-GB" dirty="0">
                <a:hlinkClick r:id="rId2" tooltip="Explanation"/>
              </a:rPr>
              <a:t>rationale</a:t>
            </a:r>
            <a:r>
              <a:rPr lang="en-GB" dirty="0"/>
              <a:t> of how an </a:t>
            </a:r>
            <a:r>
              <a:rPr lang="en-GB" dirty="0">
                <a:hlinkClick r:id="rId3" tooltip="Organization"/>
              </a:rPr>
              <a:t>organization</a:t>
            </a:r>
            <a:r>
              <a:rPr lang="en-GB" dirty="0"/>
              <a:t> creates, delivers</a:t>
            </a:r>
            <a:r>
              <a:rPr lang="en-GB" dirty="0" smtClean="0"/>
              <a:t>, resources </a:t>
            </a:r>
            <a:r>
              <a:rPr lang="en-GB" dirty="0"/>
              <a:t>and captures </a:t>
            </a:r>
            <a:r>
              <a:rPr lang="en-GB" dirty="0" smtClean="0"/>
              <a:t>value”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The village hall</a:t>
            </a:r>
          </a:p>
          <a:p>
            <a:pPr marL="0" indent="0">
              <a:buNone/>
            </a:pPr>
            <a:r>
              <a:rPr lang="en-GB" dirty="0" smtClean="0"/>
              <a:t>The grant funded service delivery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About this session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182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Supply and demand</a:t>
            </a:r>
            <a:endParaRPr lang="en-GB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67544" y="1634156"/>
            <a:ext cx="0" cy="460315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67544" y="6237312"/>
            <a:ext cx="7840488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83568" y="1628800"/>
            <a:ext cx="6408712" cy="446449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87624" y="1916832"/>
            <a:ext cx="6768752" cy="302433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973742" y="2708920"/>
            <a:ext cx="828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Price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28284" y="1916832"/>
            <a:ext cx="976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Supply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75798" y="5157192"/>
            <a:ext cx="1124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Demand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80033" y="6237312"/>
            <a:ext cx="1124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Quality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1271" y="1214883"/>
            <a:ext cx="1124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Price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727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customer:</a:t>
            </a:r>
          </a:p>
          <a:p>
            <a:pPr lvl="1"/>
            <a:r>
              <a:rPr lang="en-GB" dirty="0" smtClean="0"/>
              <a:t>The customer that pays/funds the service</a:t>
            </a:r>
          </a:p>
          <a:p>
            <a:pPr lvl="1"/>
            <a:r>
              <a:rPr lang="en-GB" dirty="0" smtClean="0"/>
              <a:t>The customer that receive the service</a:t>
            </a:r>
          </a:p>
          <a:p>
            <a:pPr lvl="1"/>
            <a:r>
              <a:rPr lang="en-GB" dirty="0" smtClean="0"/>
              <a:t>Both need to receive value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886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Thinking through the resources to deliver?</a:t>
            </a:r>
          </a:p>
          <a:p>
            <a:pPr lvl="1"/>
            <a:r>
              <a:rPr lang="en-GB" dirty="0" smtClean="0"/>
              <a:t>Better option</a:t>
            </a:r>
          </a:p>
          <a:p>
            <a:pPr lvl="1"/>
            <a:r>
              <a:rPr lang="en-GB" dirty="0" smtClean="0"/>
              <a:t>Is it feasible?</a:t>
            </a:r>
          </a:p>
          <a:p>
            <a:pPr marL="457200" lvl="1" indent="0">
              <a:buNone/>
            </a:pPr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171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https://upload.wikimedia.org/wikipedia/commons/1/10/Business_Model_Canva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024" y="116632"/>
            <a:ext cx="9396536" cy="664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234190"/>
      </p:ext>
    </p:extLst>
  </p:cSld>
  <p:clrMapOvr>
    <a:masterClrMapping/>
  </p:clrMapOvr>
</p:sld>
</file>

<file path=ppt/theme/theme1.xml><?xml version="1.0" encoding="utf-8"?>
<a:theme xmlns:a="http://schemas.openxmlformats.org/drawingml/2006/main" name="CANtemplateallcolours">
  <a:themeElements>
    <a:clrScheme name="CAN">
      <a:dk1>
        <a:srgbClr val="F73241"/>
      </a:dk1>
      <a:lt1>
        <a:srgbClr val="FFFFFF"/>
      </a:lt1>
      <a:dk2>
        <a:srgbClr val="000000"/>
      </a:dk2>
      <a:lt2>
        <a:srgbClr val="FFFFFF"/>
      </a:lt2>
      <a:accent1>
        <a:srgbClr val="00A4DA"/>
      </a:accent1>
      <a:accent2>
        <a:srgbClr val="00AAA9"/>
      </a:accent2>
      <a:accent3>
        <a:srgbClr val="FBBE00"/>
      </a:accent3>
      <a:accent4>
        <a:srgbClr val="D12A39"/>
      </a:accent4>
      <a:accent5>
        <a:srgbClr val="8AE1FF"/>
      </a:accent5>
      <a:accent6>
        <a:srgbClr val="77FFFE"/>
      </a:accent6>
      <a:hlink>
        <a:srgbClr val="D12A39"/>
      </a:hlink>
      <a:folHlink>
        <a:srgbClr val="E47D86"/>
      </a:folHlink>
    </a:clrScheme>
    <a:fontScheme name="Custom 1">
      <a:majorFont>
        <a:latin typeface="Gibson Light"/>
        <a:ea typeface=""/>
        <a:cs typeface=""/>
      </a:majorFont>
      <a:minorFont>
        <a:latin typeface="Gibson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CANtemplateallcolours</Template>
  <TotalTime>994</TotalTime>
  <Words>66</Words>
  <Application>Microsoft Office PowerPoint</Application>
  <PresentationFormat>On-screen Show (4:3)</PresentationFormat>
  <Paragraphs>21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CANtemplateallcolours</vt:lpstr>
      <vt:lpstr>PowerPoint Presentation</vt:lpstr>
      <vt:lpstr>PowerPoint Presentation</vt:lpstr>
      <vt:lpstr>About this session</vt:lpstr>
      <vt:lpstr>Supply and demand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Clemo</dc:creator>
  <cp:lastModifiedBy>Jonathan Clemo</cp:lastModifiedBy>
  <cp:revision>30</cp:revision>
  <cp:lastPrinted>2016-05-11T08:36:47Z</cp:lastPrinted>
  <dcterms:created xsi:type="dcterms:W3CDTF">2016-03-01T17:11:56Z</dcterms:created>
  <dcterms:modified xsi:type="dcterms:W3CDTF">2016-07-06T11:24:31Z</dcterms:modified>
</cp:coreProperties>
</file>