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0" r:id="rId3"/>
    <p:sldId id="260" r:id="rId4"/>
    <p:sldId id="257" r:id="rId5"/>
    <p:sldId id="261" r:id="rId6"/>
    <p:sldId id="264" r:id="rId7"/>
    <p:sldId id="265" r:id="rId8"/>
    <p:sldId id="271" r:id="rId9"/>
    <p:sldId id="269" r:id="rId10"/>
    <p:sldId id="272" r:id="rId11"/>
    <p:sldId id="259" r:id="rId12"/>
    <p:sldId id="266" r:id="rId13"/>
    <p:sldId id="262" r:id="rId14"/>
    <p:sldId id="263" r:id="rId15"/>
    <p:sldId id="268"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5E"/>
    <a:srgbClr val="009AE2"/>
    <a:srgbClr val="90BD0D"/>
    <a:srgbClr val="E41D78"/>
    <a:srgbClr val="FFFFFF"/>
    <a:srgbClr val="AAC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10" d="100"/>
          <a:sy n="110" d="100"/>
        </p:scale>
        <p:origin x="126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124FC-908D-4D09-A843-7EA71D34975F}" type="datetimeFigureOut">
              <a:rPr lang="en-GB" smtClean="0"/>
              <a:t>09/05/2019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47448-BA1A-40DE-8798-406E647746E7}" type="slidenum">
              <a:rPr lang="en-GB" smtClean="0"/>
              <a:t>‹#›</a:t>
            </a:fld>
            <a:endParaRPr lang="en-GB"/>
          </a:p>
        </p:txBody>
      </p:sp>
    </p:spTree>
    <p:extLst>
      <p:ext uri="{BB962C8B-B14F-4D97-AF65-F5344CB8AC3E}">
        <p14:creationId xmlns:p14="http://schemas.microsoft.com/office/powerpoint/2010/main" val="44098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647448-BA1A-40DE-8798-406E647746E7}" type="slidenum">
              <a:rPr lang="en-GB" smtClean="0"/>
              <a:t>7</a:t>
            </a:fld>
            <a:endParaRPr lang="en-GB"/>
          </a:p>
        </p:txBody>
      </p:sp>
    </p:spTree>
    <p:extLst>
      <p:ext uri="{BB962C8B-B14F-4D97-AF65-F5344CB8AC3E}">
        <p14:creationId xmlns:p14="http://schemas.microsoft.com/office/powerpoint/2010/main" val="154020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647448-BA1A-40DE-8798-406E647746E7}" type="slidenum">
              <a:rPr lang="en-GB" smtClean="0"/>
              <a:t>8</a:t>
            </a:fld>
            <a:endParaRPr lang="en-GB"/>
          </a:p>
        </p:txBody>
      </p:sp>
    </p:spTree>
    <p:extLst>
      <p:ext uri="{BB962C8B-B14F-4D97-AF65-F5344CB8AC3E}">
        <p14:creationId xmlns:p14="http://schemas.microsoft.com/office/powerpoint/2010/main" val="204763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647448-BA1A-40DE-8798-406E647746E7}" type="slidenum">
              <a:rPr lang="en-GB" smtClean="0"/>
              <a:t>9</a:t>
            </a:fld>
            <a:endParaRPr lang="en-GB"/>
          </a:p>
        </p:txBody>
      </p:sp>
    </p:spTree>
    <p:extLst>
      <p:ext uri="{BB962C8B-B14F-4D97-AF65-F5344CB8AC3E}">
        <p14:creationId xmlns:p14="http://schemas.microsoft.com/office/powerpoint/2010/main" val="32323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647448-BA1A-40DE-8798-406E647746E7}" type="slidenum">
              <a:rPr lang="en-GB" smtClean="0"/>
              <a:t>10</a:t>
            </a:fld>
            <a:endParaRPr lang="en-GB"/>
          </a:p>
        </p:txBody>
      </p:sp>
    </p:spTree>
    <p:extLst>
      <p:ext uri="{BB962C8B-B14F-4D97-AF65-F5344CB8AC3E}">
        <p14:creationId xmlns:p14="http://schemas.microsoft.com/office/powerpoint/2010/main" val="44821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647448-BA1A-40DE-8798-406E647746E7}" type="slidenum">
              <a:rPr lang="en-GB" smtClean="0"/>
              <a:t>16</a:t>
            </a:fld>
            <a:endParaRPr lang="en-GB"/>
          </a:p>
        </p:txBody>
      </p:sp>
    </p:spTree>
    <p:extLst>
      <p:ext uri="{BB962C8B-B14F-4D97-AF65-F5344CB8AC3E}">
        <p14:creationId xmlns:p14="http://schemas.microsoft.com/office/powerpoint/2010/main" val="190775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E4D749-ACBB-4E0B-83AD-8583989AE59E}"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5271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E4D749-ACBB-4E0B-83AD-8583989AE59E}"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104706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E4D749-ACBB-4E0B-83AD-8583989AE59E}"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364366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E4D749-ACBB-4E0B-83AD-8583989AE59E}"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334927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4D749-ACBB-4E0B-83AD-8583989AE59E}"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277637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E4D749-ACBB-4E0B-83AD-8583989AE59E}"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169987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E4D749-ACBB-4E0B-83AD-8583989AE59E}" type="datetimeFigureOut">
              <a:rPr lang="en-GB" smtClean="0"/>
              <a:t>09/05/2019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392953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E4D749-ACBB-4E0B-83AD-8583989AE59E}" type="datetimeFigureOut">
              <a:rPr lang="en-GB" smtClean="0"/>
              <a:t>09/05/2019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239170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4D749-ACBB-4E0B-83AD-8583989AE59E}" type="datetimeFigureOut">
              <a:rPr lang="en-GB" smtClean="0"/>
              <a:t>09/05/2019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392985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E4D749-ACBB-4E0B-83AD-8583989AE59E}"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25711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E4D749-ACBB-4E0B-83AD-8583989AE59E}"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94D24B-64B2-4743-ACB4-B6BFCB898D42}" type="slidenum">
              <a:rPr lang="en-GB" smtClean="0"/>
              <a:t>‹#›</a:t>
            </a:fld>
            <a:endParaRPr lang="en-GB"/>
          </a:p>
        </p:txBody>
      </p:sp>
    </p:spTree>
    <p:extLst>
      <p:ext uri="{BB962C8B-B14F-4D97-AF65-F5344CB8AC3E}">
        <p14:creationId xmlns:p14="http://schemas.microsoft.com/office/powerpoint/2010/main" val="146134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4D749-ACBB-4E0B-83AD-8583989AE59E}" type="datetimeFigureOut">
              <a:rPr lang="en-GB" smtClean="0"/>
              <a:t>09/05/2019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4D24B-64B2-4743-ACB4-B6BFCB898D42}" type="slidenum">
              <a:rPr lang="en-GB" smtClean="0"/>
              <a:t>‹#›</a:t>
            </a:fld>
            <a:endParaRPr lang="en-GB"/>
          </a:p>
        </p:txBody>
      </p:sp>
    </p:spTree>
    <p:extLst>
      <p:ext uri="{BB962C8B-B14F-4D97-AF65-F5344CB8AC3E}">
        <p14:creationId xmlns:p14="http://schemas.microsoft.com/office/powerpoint/2010/main" val="3188501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hyperlink" Target="http://www.youthworkessentials.org/media/51546/measuring_outcomes_lre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5236850"/>
            <a:ext cx="9144000" cy="16211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5" y="188640"/>
            <a:ext cx="1801368" cy="612648"/>
          </a:xfrm>
          <a:prstGeom prst="rect">
            <a:avLst/>
          </a:prstGeom>
        </p:spPr>
      </p:pic>
      <p:sp>
        <p:nvSpPr>
          <p:cNvPr id="5" name="TextBox 4"/>
          <p:cNvSpPr txBox="1"/>
          <p:nvPr/>
        </p:nvSpPr>
        <p:spPr>
          <a:xfrm>
            <a:off x="683567" y="4185231"/>
            <a:ext cx="7992888" cy="646331"/>
          </a:xfrm>
          <a:prstGeom prst="rect">
            <a:avLst/>
          </a:prstGeom>
          <a:noFill/>
        </p:spPr>
        <p:txBody>
          <a:bodyPr wrap="square" rtlCol="0">
            <a:spAutoFit/>
          </a:bodyPr>
          <a:lstStyle/>
          <a:p>
            <a:pPr algn="ctr"/>
            <a:r>
              <a:rPr lang="en-GB" dirty="0">
                <a:latin typeface="Arial Narrow" panose="020B0606020202030204" pitchFamily="34" charset="0"/>
              </a:rPr>
              <a:t>Aimee Gedge</a:t>
            </a:r>
          </a:p>
          <a:p>
            <a:pPr algn="ctr"/>
            <a:r>
              <a:rPr lang="en-GB" dirty="0">
                <a:latin typeface="Arial Narrow" panose="020B0606020202030204" pitchFamily="34" charset="0"/>
              </a:rPr>
              <a:t>Supporting Excellence Officer</a:t>
            </a:r>
          </a:p>
        </p:txBody>
      </p:sp>
      <p:sp>
        <p:nvSpPr>
          <p:cNvPr id="6" name="Text Box 3"/>
          <p:cNvSpPr txBox="1"/>
          <p:nvPr/>
        </p:nvSpPr>
        <p:spPr>
          <a:xfrm>
            <a:off x="51380" y="6047425"/>
            <a:ext cx="4800600" cy="5715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Narrow"/>
                <a:ea typeface="Times New Roman"/>
                <a:cs typeface="Arial"/>
              </a:rPr>
              <a:t>Supporting you to work with young people</a:t>
            </a:r>
            <a:br>
              <a:rPr kumimoji="0" lang="en-GB" sz="1200" b="1" i="0" u="none" strike="noStrike" kern="0" cap="none" spc="0" normalizeH="0" baseline="0" noProof="0" dirty="0">
                <a:ln>
                  <a:noFill/>
                </a:ln>
                <a:solidFill>
                  <a:srgbClr val="FFFFFF"/>
                </a:solidFill>
                <a:effectLst/>
                <a:uLnTx/>
                <a:uFillTx/>
                <a:latin typeface="Arial Narrow"/>
                <a:ea typeface="Times New Roman"/>
                <a:cs typeface="Arial"/>
              </a:rPr>
            </a:br>
            <a:endParaRPr kumimoji="0" lang="en-GB" sz="1200" b="0" i="0" u="none" strike="noStrike" kern="0" cap="none" spc="0" normalizeH="0" baseline="0" noProof="0" dirty="0">
              <a:ln>
                <a:noFill/>
              </a:ln>
              <a:solidFill>
                <a:sysClr val="windowText" lastClr="000000"/>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9A005E"/>
                </a:solidFill>
                <a:effectLst/>
                <a:uLnTx/>
                <a:uFillTx/>
                <a:latin typeface="Arial Narrow"/>
                <a:ea typeface="Times New Roman"/>
                <a:cs typeface="Arial"/>
              </a:rPr>
              <a:t>www.momentumnorfolk.org.uk </a:t>
            </a:r>
            <a:r>
              <a:rPr kumimoji="0" lang="en-GB" sz="1200" b="0" i="0" u="none" strike="noStrike" kern="0" cap="none" spc="0" normalizeH="0" baseline="0" noProof="0" dirty="0">
                <a:ln>
                  <a:noFill/>
                </a:ln>
                <a:solidFill>
                  <a:srgbClr val="FFFFFF"/>
                </a:solidFill>
                <a:effectLst/>
                <a:uLnTx/>
                <a:uFillTx/>
                <a:latin typeface="Arial Narrow"/>
                <a:ea typeface="Times New Roman"/>
                <a:cs typeface="Arial"/>
              </a:rPr>
              <a:t> |</a:t>
            </a:r>
            <a:r>
              <a:rPr kumimoji="0" lang="en-GB" sz="1200" b="0" i="0" u="none" strike="noStrike" kern="0" cap="none" spc="0" normalizeH="0" baseline="0" noProof="0" dirty="0">
                <a:ln>
                  <a:noFill/>
                </a:ln>
                <a:solidFill>
                  <a:srgbClr val="9A005E"/>
                </a:solidFill>
                <a:effectLst/>
                <a:uLnTx/>
                <a:uFillTx/>
                <a:latin typeface="Arial Narrow"/>
                <a:ea typeface="Times New Roman"/>
                <a:cs typeface="Arial"/>
              </a:rPr>
              <a:t>  01603 672333</a:t>
            </a:r>
            <a:endParaRPr kumimoji="0" lang="en-GB" sz="1200" b="0" i="0" u="none" strike="noStrike" kern="0" cap="none" spc="0" normalizeH="0" baseline="0" noProof="0" dirty="0">
              <a:ln>
                <a:noFill/>
              </a:ln>
              <a:solidFill>
                <a:sysClr val="windowText" lastClr="000000"/>
              </a:solidFill>
              <a:effectLst/>
              <a:uLnTx/>
              <a:uFillTx/>
              <a:latin typeface="Times New Roman"/>
              <a:ea typeface="Times New Roman"/>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a:ea typeface="Times New Roman"/>
                <a:cs typeface="+mn-cs"/>
              </a:rPr>
              <a:t> </a:t>
            </a:r>
            <a:endParaRPr kumimoji="0" lang="en-GB" sz="1200" b="0" i="0" u="none" strike="noStrike" kern="0" cap="none" spc="0" normalizeH="0" baseline="0" noProof="0" dirty="0">
              <a:ln>
                <a:noFill/>
              </a:ln>
              <a:solidFill>
                <a:sysClr val="windowText" lastClr="000000"/>
              </a:solidFill>
              <a:effectLst/>
              <a:uLnTx/>
              <a:uFillTx/>
              <a:latin typeface="Times New Roman"/>
              <a:ea typeface="Times New Roman"/>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Times New Roman"/>
                <a:ea typeface="Times New Roman"/>
                <a:cs typeface="+mn-cs"/>
              </a:rPr>
              <a:t> </a:t>
            </a:r>
          </a:p>
        </p:txBody>
      </p:sp>
      <p:pic>
        <p:nvPicPr>
          <p:cNvPr id="4" name="Picture 3">
            <a:extLst>
              <a:ext uri="{FF2B5EF4-FFF2-40B4-BE49-F238E27FC236}">
                <a16:creationId xmlns:a16="http://schemas.microsoft.com/office/drawing/2014/main" xmlns="" id="{ED36CEDF-75EE-42D8-92DC-7E9A19C0B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599877"/>
            <a:ext cx="6771865" cy="2073955"/>
          </a:xfrm>
          <a:prstGeom prst="rect">
            <a:avLst/>
          </a:prstGeom>
        </p:spPr>
      </p:pic>
    </p:spTree>
    <p:extLst>
      <p:ext uri="{BB962C8B-B14F-4D97-AF65-F5344CB8AC3E}">
        <p14:creationId xmlns:p14="http://schemas.microsoft.com/office/powerpoint/2010/main" val="43262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wo teenagers">
            <a:extLst>
              <a:ext uri="{FF2B5EF4-FFF2-40B4-BE49-F238E27FC236}">
                <a16:creationId xmlns:a16="http://schemas.microsoft.com/office/drawing/2014/main" xmlns="" id="{E96B0B5D-016E-4940-B789-02403D03B5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58" t="3520" r="7244"/>
          <a:stretch/>
        </p:blipFill>
        <p:spPr bwMode="auto">
          <a:xfrm>
            <a:off x="5292079" y="2918524"/>
            <a:ext cx="3244885" cy="35032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AE87218A-D19C-4904-8040-358D9A6DE96C}"/>
              </a:ext>
            </a:extLst>
          </p:cNvPr>
          <p:cNvSpPr/>
          <p:nvPr/>
        </p:nvSpPr>
        <p:spPr>
          <a:xfrm>
            <a:off x="467544" y="1124744"/>
            <a:ext cx="7128792" cy="1200329"/>
          </a:xfrm>
          <a:prstGeom prst="rect">
            <a:avLst/>
          </a:prstGeom>
        </p:spPr>
        <p:txBody>
          <a:bodyPr wrap="square">
            <a:spAutoFit/>
          </a:bodyPr>
          <a:lstStyle/>
          <a:p>
            <a:pPr lvl="1"/>
            <a:r>
              <a:rPr lang="en-GB" b="1" dirty="0">
                <a:solidFill>
                  <a:srgbClr val="90BD0D"/>
                </a:solidFill>
                <a:latin typeface="Arial Narrow" panose="020B0606020202030204" pitchFamily="34" charset="0"/>
              </a:rPr>
              <a:t>Personal Development:</a:t>
            </a:r>
          </a:p>
          <a:p>
            <a:pPr lvl="1"/>
            <a:r>
              <a:rPr lang="en-GB" dirty="0">
                <a:latin typeface="Arial Narrow" panose="020B0606020202030204" pitchFamily="34" charset="0"/>
              </a:rPr>
              <a:t>Billie’s goal is to improve her leadership skills by leading games and activities.</a:t>
            </a:r>
          </a:p>
          <a:p>
            <a:pPr lvl="1"/>
            <a:r>
              <a:rPr lang="en-GB" dirty="0">
                <a:latin typeface="Arial Narrow" panose="020B0606020202030204" pitchFamily="34" charset="0"/>
              </a:rPr>
              <a:t>Max’s goal is to learn how to complete a balance sheet for the tuck shop and subs money.</a:t>
            </a:r>
          </a:p>
        </p:txBody>
      </p:sp>
      <p:sp>
        <p:nvSpPr>
          <p:cNvPr id="9" name="Rectangle 8">
            <a:extLst>
              <a:ext uri="{FF2B5EF4-FFF2-40B4-BE49-F238E27FC236}">
                <a16:creationId xmlns:a16="http://schemas.microsoft.com/office/drawing/2014/main" xmlns="" id="{F5732606-64E4-489E-B06A-10B373A79584}"/>
              </a:ext>
            </a:extLst>
          </p:cNvPr>
          <p:cNvSpPr/>
          <p:nvPr/>
        </p:nvSpPr>
        <p:spPr>
          <a:xfrm>
            <a:off x="467544" y="2420888"/>
            <a:ext cx="4572000" cy="3693319"/>
          </a:xfrm>
          <a:prstGeom prst="rect">
            <a:avLst/>
          </a:prstGeom>
        </p:spPr>
        <p:txBody>
          <a:bodyPr>
            <a:spAutoFit/>
          </a:bodyPr>
          <a:lstStyle/>
          <a:p>
            <a:pPr lvl="1"/>
            <a:r>
              <a:rPr lang="en-GB" b="1" dirty="0">
                <a:solidFill>
                  <a:srgbClr val="009AE2"/>
                </a:solidFill>
                <a:latin typeface="Arial Narrow" panose="020B0606020202030204" pitchFamily="34" charset="0"/>
              </a:rPr>
              <a:t>Making a Difference to your Community:</a:t>
            </a:r>
          </a:p>
          <a:p>
            <a:pPr lvl="1"/>
            <a:r>
              <a:rPr lang="en-GB" dirty="0">
                <a:latin typeface="Arial Narrow" panose="020B0606020202030204" pitchFamily="34" charset="0"/>
              </a:rPr>
              <a:t>Billie’s goal is to improve the club by including more varied activities and games.</a:t>
            </a:r>
          </a:p>
          <a:p>
            <a:pPr lvl="1"/>
            <a:r>
              <a:rPr lang="en-GB" dirty="0">
                <a:latin typeface="Arial Narrow" panose="020B0606020202030204" pitchFamily="34" charset="0"/>
              </a:rPr>
              <a:t>Max’s goal is to befriend young people who are new to the club and </a:t>
            </a:r>
          </a:p>
          <a:p>
            <a:pPr lvl="1"/>
            <a:r>
              <a:rPr lang="en-GB" dirty="0">
                <a:latin typeface="Arial Narrow" panose="020B0606020202030204" pitchFamily="34" charset="0"/>
              </a:rPr>
              <a:t>show them around, so that they feel welcome and know where everything is.</a:t>
            </a:r>
          </a:p>
          <a:p>
            <a:pPr lvl="1"/>
            <a:endParaRPr lang="en-GB" b="1" dirty="0">
              <a:solidFill>
                <a:srgbClr val="E41D78"/>
              </a:solidFill>
              <a:latin typeface="Arial Narrow" panose="020B0606020202030204" pitchFamily="34" charset="0"/>
            </a:endParaRPr>
          </a:p>
          <a:p>
            <a:pPr lvl="1"/>
            <a:r>
              <a:rPr lang="en-GB" b="1" dirty="0">
                <a:solidFill>
                  <a:srgbClr val="E41D78"/>
                </a:solidFill>
                <a:latin typeface="Arial Narrow" panose="020B0606020202030204" pitchFamily="34" charset="0"/>
              </a:rPr>
              <a:t>Working with Others:</a:t>
            </a:r>
          </a:p>
          <a:p>
            <a:pPr lvl="1"/>
            <a:r>
              <a:rPr lang="en-GB" dirty="0">
                <a:latin typeface="Arial Narrow" panose="020B0606020202030204" pitchFamily="34" charset="0"/>
              </a:rPr>
              <a:t>Max and Billie have the same goal of working with each other and with the adult volunteers to make the club run smoothly and make it an even better place for local young people.</a:t>
            </a:r>
          </a:p>
        </p:txBody>
      </p:sp>
      <p:grpSp>
        <p:nvGrpSpPr>
          <p:cNvPr id="10" name="Group 9"/>
          <p:cNvGrpSpPr/>
          <p:nvPr/>
        </p:nvGrpSpPr>
        <p:grpSpPr>
          <a:xfrm>
            <a:off x="179512" y="116632"/>
            <a:ext cx="3985898" cy="724264"/>
            <a:chOff x="179512" y="116632"/>
            <a:chExt cx="3985898" cy="72426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2" name="Picture 11">
              <a:extLst>
                <a:ext uri="{FF2B5EF4-FFF2-40B4-BE49-F238E27FC236}">
                  <a16:creationId xmlns:a16="http://schemas.microsoft.com/office/drawing/2014/main" xmlns="" id="{B09A3976-2148-4D3E-BABD-DCCC6A85ED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3" name="Straight Connector 12">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4827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6816CDF-C2DB-4D91-AD25-0A062048A044}"/>
              </a:ext>
            </a:extLst>
          </p:cNvPr>
          <p:cNvPicPr>
            <a:picLocks noChangeAspect="1"/>
          </p:cNvPicPr>
          <p:nvPr/>
        </p:nvPicPr>
        <p:blipFill>
          <a:blip r:embed="rId2"/>
          <a:stretch>
            <a:fillRect/>
          </a:stretch>
        </p:blipFill>
        <p:spPr>
          <a:xfrm>
            <a:off x="1187624" y="1268760"/>
            <a:ext cx="6457950" cy="2419350"/>
          </a:xfrm>
          <a:prstGeom prst="rect">
            <a:avLst/>
          </a:prstGeom>
        </p:spPr>
      </p:pic>
      <p:pic>
        <p:nvPicPr>
          <p:cNvPr id="9" name="Picture 8">
            <a:extLst>
              <a:ext uri="{FF2B5EF4-FFF2-40B4-BE49-F238E27FC236}">
                <a16:creationId xmlns:a16="http://schemas.microsoft.com/office/drawing/2014/main" xmlns="" id="{09BA3FB4-D2CC-4E1D-B5E9-3820FFF6D8C7}"/>
              </a:ext>
            </a:extLst>
          </p:cNvPr>
          <p:cNvPicPr>
            <a:picLocks noChangeAspect="1"/>
          </p:cNvPicPr>
          <p:nvPr/>
        </p:nvPicPr>
        <p:blipFill>
          <a:blip r:embed="rId3"/>
          <a:stretch>
            <a:fillRect/>
          </a:stretch>
        </p:blipFill>
        <p:spPr>
          <a:xfrm>
            <a:off x="1980880" y="4293096"/>
            <a:ext cx="5076825" cy="1190625"/>
          </a:xfrm>
          <a:prstGeom prst="rect">
            <a:avLst/>
          </a:prstGeom>
        </p:spPr>
      </p:pic>
      <p:sp>
        <p:nvSpPr>
          <p:cNvPr id="7" name="TextBox 6">
            <a:extLst>
              <a:ext uri="{FF2B5EF4-FFF2-40B4-BE49-F238E27FC236}">
                <a16:creationId xmlns:a16="http://schemas.microsoft.com/office/drawing/2014/main" xmlns="" id="{E5A2CBF9-B1A1-4EF2-ABC8-8D125098D4A7}"/>
              </a:ext>
            </a:extLst>
          </p:cNvPr>
          <p:cNvSpPr txBox="1"/>
          <p:nvPr/>
        </p:nvSpPr>
        <p:spPr>
          <a:xfrm>
            <a:off x="1284251" y="2564904"/>
            <a:ext cx="6264696" cy="584775"/>
          </a:xfrm>
          <a:prstGeom prst="rect">
            <a:avLst/>
          </a:prstGeom>
          <a:noFill/>
        </p:spPr>
        <p:txBody>
          <a:bodyPr wrap="square" rtlCol="0">
            <a:spAutoFit/>
          </a:bodyPr>
          <a:lstStyle/>
          <a:p>
            <a:pPr algn="ctr"/>
            <a:r>
              <a:rPr lang="en-GB" sz="3200" b="1" dirty="0">
                <a:latin typeface="Bradley Hand ITC" panose="03070402050302030203" pitchFamily="66" charset="0"/>
              </a:rPr>
              <a:t>Sam Wilson</a:t>
            </a:r>
          </a:p>
        </p:txBody>
      </p:sp>
      <p:sp>
        <p:nvSpPr>
          <p:cNvPr id="10" name="TextBox 9">
            <a:extLst>
              <a:ext uri="{FF2B5EF4-FFF2-40B4-BE49-F238E27FC236}">
                <a16:creationId xmlns:a16="http://schemas.microsoft.com/office/drawing/2014/main" xmlns="" id="{DBBD6D98-28C0-4896-B4DB-55C942BD7D90}"/>
              </a:ext>
            </a:extLst>
          </p:cNvPr>
          <p:cNvSpPr txBox="1"/>
          <p:nvPr/>
        </p:nvSpPr>
        <p:spPr>
          <a:xfrm>
            <a:off x="2987824" y="4427415"/>
            <a:ext cx="1691604" cy="400110"/>
          </a:xfrm>
          <a:prstGeom prst="rect">
            <a:avLst/>
          </a:prstGeom>
          <a:noFill/>
        </p:spPr>
        <p:txBody>
          <a:bodyPr wrap="square" rtlCol="0">
            <a:spAutoFit/>
          </a:bodyPr>
          <a:lstStyle/>
          <a:p>
            <a:pPr algn="ctr"/>
            <a:r>
              <a:rPr lang="en-GB" sz="2000" b="1" dirty="0">
                <a:latin typeface="Bradley Hand ITC" panose="03070402050302030203" pitchFamily="66" charset="0"/>
              </a:rPr>
              <a:t>11   04   </a:t>
            </a:r>
            <a:r>
              <a:rPr lang="en-GB" sz="2000" b="1" dirty="0" smtClean="0">
                <a:latin typeface="Bradley Hand ITC" panose="03070402050302030203" pitchFamily="66" charset="0"/>
              </a:rPr>
              <a:t>18</a:t>
            </a:r>
            <a:endParaRPr lang="en-GB" sz="2000" b="1" dirty="0">
              <a:latin typeface="Bradley Hand ITC" panose="03070402050302030203" pitchFamily="66" charset="0"/>
            </a:endParaRPr>
          </a:p>
        </p:txBody>
      </p:sp>
      <p:sp>
        <p:nvSpPr>
          <p:cNvPr id="11" name="TextBox 10">
            <a:extLst>
              <a:ext uri="{FF2B5EF4-FFF2-40B4-BE49-F238E27FC236}">
                <a16:creationId xmlns:a16="http://schemas.microsoft.com/office/drawing/2014/main" xmlns="" id="{5B50AE32-C587-4566-87C9-EDF7EA913FAC}"/>
              </a:ext>
            </a:extLst>
          </p:cNvPr>
          <p:cNvSpPr txBox="1"/>
          <p:nvPr/>
        </p:nvSpPr>
        <p:spPr>
          <a:xfrm>
            <a:off x="5717402" y="4427415"/>
            <a:ext cx="1691604" cy="400110"/>
          </a:xfrm>
          <a:prstGeom prst="rect">
            <a:avLst/>
          </a:prstGeom>
          <a:noFill/>
        </p:spPr>
        <p:txBody>
          <a:bodyPr wrap="square" rtlCol="0">
            <a:spAutoFit/>
          </a:bodyPr>
          <a:lstStyle/>
          <a:p>
            <a:pPr algn="ctr"/>
            <a:r>
              <a:rPr lang="en-GB" sz="2000" b="1" dirty="0">
                <a:latin typeface="Bradley Hand ITC" panose="03070402050302030203" pitchFamily="66" charset="0"/>
              </a:rPr>
              <a:t>23   07   </a:t>
            </a:r>
            <a:r>
              <a:rPr lang="en-GB" sz="2000" b="1" dirty="0" smtClean="0">
                <a:latin typeface="Bradley Hand ITC" panose="03070402050302030203" pitchFamily="66" charset="0"/>
              </a:rPr>
              <a:t>18</a:t>
            </a:r>
            <a:endParaRPr lang="en-GB" sz="2000" b="1" dirty="0">
              <a:latin typeface="Bradley Hand ITC" panose="03070402050302030203" pitchFamily="66" charset="0"/>
            </a:endParaRPr>
          </a:p>
        </p:txBody>
      </p:sp>
      <p:sp>
        <p:nvSpPr>
          <p:cNvPr id="12" name="TextBox 11">
            <a:extLst>
              <a:ext uri="{FF2B5EF4-FFF2-40B4-BE49-F238E27FC236}">
                <a16:creationId xmlns:a16="http://schemas.microsoft.com/office/drawing/2014/main" xmlns="" id="{51677638-3718-4FC3-91DE-2B2121A48D2B}"/>
              </a:ext>
            </a:extLst>
          </p:cNvPr>
          <p:cNvSpPr txBox="1"/>
          <p:nvPr/>
        </p:nvSpPr>
        <p:spPr>
          <a:xfrm>
            <a:off x="5541752" y="4856207"/>
            <a:ext cx="902456" cy="400110"/>
          </a:xfrm>
          <a:prstGeom prst="rect">
            <a:avLst/>
          </a:prstGeom>
          <a:noFill/>
        </p:spPr>
        <p:txBody>
          <a:bodyPr wrap="square" rtlCol="0">
            <a:spAutoFit/>
          </a:bodyPr>
          <a:lstStyle/>
          <a:p>
            <a:pPr algn="ctr"/>
            <a:r>
              <a:rPr lang="en-GB" sz="2000" b="1" dirty="0">
                <a:latin typeface="Bradley Hand ITC" panose="03070402050302030203" pitchFamily="66" charset="0"/>
              </a:rPr>
              <a:t>8</a:t>
            </a:r>
          </a:p>
        </p:txBody>
      </p:sp>
      <p:grpSp>
        <p:nvGrpSpPr>
          <p:cNvPr id="13" name="Group 12"/>
          <p:cNvGrpSpPr/>
          <p:nvPr/>
        </p:nvGrpSpPr>
        <p:grpSpPr>
          <a:xfrm>
            <a:off x="179512" y="116632"/>
            <a:ext cx="3985898" cy="724264"/>
            <a:chOff x="179512" y="116632"/>
            <a:chExt cx="3985898" cy="724264"/>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5" name="Picture 14">
              <a:extLst>
                <a:ext uri="{FF2B5EF4-FFF2-40B4-BE49-F238E27FC236}">
                  <a16:creationId xmlns:a16="http://schemas.microsoft.com/office/drawing/2014/main" xmlns="" id="{B09A3976-2148-4D3E-BABD-DCCC6A85ED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6" name="Straight Connector 15">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280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80ADC1E-9B26-4A45-B031-EF430D388CD2}"/>
              </a:ext>
            </a:extLst>
          </p:cNvPr>
          <p:cNvPicPr>
            <a:picLocks noChangeAspect="1"/>
          </p:cNvPicPr>
          <p:nvPr/>
        </p:nvPicPr>
        <p:blipFill>
          <a:blip r:embed="rId2"/>
          <a:stretch>
            <a:fillRect/>
          </a:stretch>
        </p:blipFill>
        <p:spPr>
          <a:xfrm>
            <a:off x="899592" y="1268760"/>
            <a:ext cx="7210425" cy="4610100"/>
          </a:xfrm>
          <a:prstGeom prst="rect">
            <a:avLst/>
          </a:prstGeom>
        </p:spPr>
      </p:pic>
      <p:sp>
        <p:nvSpPr>
          <p:cNvPr id="4" name="TextBox 3">
            <a:extLst>
              <a:ext uri="{FF2B5EF4-FFF2-40B4-BE49-F238E27FC236}">
                <a16:creationId xmlns:a16="http://schemas.microsoft.com/office/drawing/2014/main" xmlns="" id="{6E459049-8F2D-4EF6-BBB3-AB9D24754A10}"/>
              </a:ext>
            </a:extLst>
          </p:cNvPr>
          <p:cNvSpPr txBox="1"/>
          <p:nvPr/>
        </p:nvSpPr>
        <p:spPr>
          <a:xfrm>
            <a:off x="1259632" y="1916832"/>
            <a:ext cx="6264696" cy="830997"/>
          </a:xfrm>
          <a:prstGeom prst="rect">
            <a:avLst/>
          </a:prstGeom>
          <a:noFill/>
        </p:spPr>
        <p:txBody>
          <a:bodyPr wrap="square" rtlCol="0">
            <a:spAutoFit/>
          </a:bodyPr>
          <a:lstStyle/>
          <a:p>
            <a:r>
              <a:rPr lang="en-GB" sz="2400" b="1" dirty="0">
                <a:latin typeface="Bradley Hand ITC" panose="03070402050302030203" pitchFamily="66" charset="0"/>
              </a:rPr>
              <a:t>To make the park a nicer place for people in my community to spend their time</a:t>
            </a:r>
          </a:p>
        </p:txBody>
      </p:sp>
      <p:sp>
        <p:nvSpPr>
          <p:cNvPr id="7" name="TextBox 6">
            <a:extLst>
              <a:ext uri="{FF2B5EF4-FFF2-40B4-BE49-F238E27FC236}">
                <a16:creationId xmlns:a16="http://schemas.microsoft.com/office/drawing/2014/main" xmlns="" id="{D1727FAB-414B-42D9-ACE0-A1FAD4C9EC70}"/>
              </a:ext>
            </a:extLst>
          </p:cNvPr>
          <p:cNvSpPr txBox="1"/>
          <p:nvPr/>
        </p:nvSpPr>
        <p:spPr>
          <a:xfrm>
            <a:off x="1256670" y="4149080"/>
            <a:ext cx="6264696" cy="1200329"/>
          </a:xfrm>
          <a:prstGeom prst="rect">
            <a:avLst/>
          </a:prstGeom>
          <a:noFill/>
        </p:spPr>
        <p:txBody>
          <a:bodyPr wrap="square" rtlCol="0">
            <a:spAutoFit/>
          </a:bodyPr>
          <a:lstStyle/>
          <a:p>
            <a:r>
              <a:rPr lang="en-GB" sz="2400" b="1" dirty="0">
                <a:latin typeface="Bradley Hand ITC" panose="03070402050302030203" pitchFamily="66" charset="0"/>
              </a:rPr>
              <a:t>I am going to help organise and take part in a community litter pick with people from my youth club</a:t>
            </a:r>
          </a:p>
        </p:txBody>
      </p:sp>
      <p:grpSp>
        <p:nvGrpSpPr>
          <p:cNvPr id="8" name="Group 7"/>
          <p:cNvGrpSpPr/>
          <p:nvPr/>
        </p:nvGrpSpPr>
        <p:grpSpPr>
          <a:xfrm>
            <a:off x="179512" y="116632"/>
            <a:ext cx="3985898" cy="724264"/>
            <a:chOff x="179512" y="116632"/>
            <a:chExt cx="3985898" cy="72426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0" name="Picture 9">
              <a:extLst>
                <a:ext uri="{FF2B5EF4-FFF2-40B4-BE49-F238E27FC236}">
                  <a16:creationId xmlns:a16="http://schemas.microsoft.com/office/drawing/2014/main" xmlns="" id="{B09A3976-2148-4D3E-BABD-DCCC6A85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1" name="Straight Connector 10">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5804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9E85658-C289-472C-8E69-2FE759A4927E}"/>
              </a:ext>
            </a:extLst>
          </p:cNvPr>
          <p:cNvPicPr>
            <a:picLocks noChangeAspect="1"/>
          </p:cNvPicPr>
          <p:nvPr/>
        </p:nvPicPr>
        <p:blipFill>
          <a:blip r:embed="rId2"/>
          <a:stretch>
            <a:fillRect/>
          </a:stretch>
        </p:blipFill>
        <p:spPr>
          <a:xfrm>
            <a:off x="1112747" y="881572"/>
            <a:ext cx="6699613" cy="5763108"/>
          </a:xfrm>
          <a:prstGeom prst="rect">
            <a:avLst/>
          </a:prstGeom>
        </p:spPr>
      </p:pic>
      <p:sp>
        <p:nvSpPr>
          <p:cNvPr id="7" name="TextBox 6">
            <a:extLst>
              <a:ext uri="{FF2B5EF4-FFF2-40B4-BE49-F238E27FC236}">
                <a16:creationId xmlns:a16="http://schemas.microsoft.com/office/drawing/2014/main" xmlns="" id="{E0E6916C-F325-4F5F-AB8C-669D49504E5B}"/>
              </a:ext>
            </a:extLst>
          </p:cNvPr>
          <p:cNvSpPr txBox="1"/>
          <p:nvPr/>
        </p:nvSpPr>
        <p:spPr>
          <a:xfrm>
            <a:off x="1330655" y="2734853"/>
            <a:ext cx="5904656" cy="646331"/>
          </a:xfrm>
          <a:prstGeom prst="rect">
            <a:avLst/>
          </a:prstGeom>
          <a:noFill/>
        </p:spPr>
        <p:txBody>
          <a:bodyPr wrap="square" rtlCol="0">
            <a:spAutoFit/>
          </a:bodyPr>
          <a:lstStyle/>
          <a:p>
            <a:r>
              <a:rPr lang="en-GB" b="1" dirty="0">
                <a:latin typeface="Bradley Hand ITC" panose="03070402050302030203" pitchFamily="66" charset="0"/>
              </a:rPr>
              <a:t>Picking up litter was hard work and some of it was really disgusting and smelly</a:t>
            </a:r>
          </a:p>
        </p:txBody>
      </p:sp>
      <p:sp>
        <p:nvSpPr>
          <p:cNvPr id="8" name="TextBox 7">
            <a:extLst>
              <a:ext uri="{FF2B5EF4-FFF2-40B4-BE49-F238E27FC236}">
                <a16:creationId xmlns:a16="http://schemas.microsoft.com/office/drawing/2014/main" xmlns="" id="{ABBAFEC8-272A-46B1-B5A2-5BBCA9D2133C}"/>
              </a:ext>
            </a:extLst>
          </p:cNvPr>
          <p:cNvSpPr txBox="1"/>
          <p:nvPr/>
        </p:nvSpPr>
        <p:spPr>
          <a:xfrm>
            <a:off x="1330655" y="1308574"/>
            <a:ext cx="5904656" cy="923330"/>
          </a:xfrm>
          <a:prstGeom prst="rect">
            <a:avLst/>
          </a:prstGeom>
          <a:noFill/>
        </p:spPr>
        <p:txBody>
          <a:bodyPr wrap="square" rtlCol="0">
            <a:spAutoFit/>
          </a:bodyPr>
          <a:lstStyle/>
          <a:p>
            <a:r>
              <a:rPr lang="en-GB" b="1" dirty="0">
                <a:latin typeface="Bradley Hand ITC" panose="03070402050302030203" pitchFamily="66" charset="0"/>
              </a:rPr>
              <a:t>Feeling proud once the litter pick was finished and the park looked loads better</a:t>
            </a:r>
          </a:p>
          <a:p>
            <a:r>
              <a:rPr lang="en-GB" b="1" dirty="0">
                <a:latin typeface="Bradley Hand ITC" panose="03070402050302030203" pitchFamily="66" charset="0"/>
              </a:rPr>
              <a:t>Working together with my friends from youth club</a:t>
            </a:r>
          </a:p>
        </p:txBody>
      </p:sp>
      <p:sp>
        <p:nvSpPr>
          <p:cNvPr id="9" name="TextBox 8">
            <a:extLst>
              <a:ext uri="{FF2B5EF4-FFF2-40B4-BE49-F238E27FC236}">
                <a16:creationId xmlns:a16="http://schemas.microsoft.com/office/drawing/2014/main" xmlns="" id="{4B9EE77C-D5F8-4C51-9D46-FE7D529BD429}"/>
              </a:ext>
            </a:extLst>
          </p:cNvPr>
          <p:cNvSpPr txBox="1"/>
          <p:nvPr/>
        </p:nvSpPr>
        <p:spPr>
          <a:xfrm>
            <a:off x="1331640" y="4162961"/>
            <a:ext cx="5904656" cy="923330"/>
          </a:xfrm>
          <a:prstGeom prst="rect">
            <a:avLst/>
          </a:prstGeom>
          <a:noFill/>
        </p:spPr>
        <p:txBody>
          <a:bodyPr wrap="square" rtlCol="0">
            <a:spAutoFit/>
          </a:bodyPr>
          <a:lstStyle/>
          <a:p>
            <a:r>
              <a:rPr lang="en-GB" b="1" dirty="0">
                <a:latin typeface="Bradley Hand ITC" panose="03070402050302030203" pitchFamily="66" charset="0"/>
              </a:rPr>
              <a:t>I am good at organising things and I can be a good leader, giving out tasks and explaining to people what they need to do to get the job done</a:t>
            </a:r>
          </a:p>
        </p:txBody>
      </p:sp>
      <p:sp>
        <p:nvSpPr>
          <p:cNvPr id="10" name="TextBox 9">
            <a:extLst>
              <a:ext uri="{FF2B5EF4-FFF2-40B4-BE49-F238E27FC236}">
                <a16:creationId xmlns:a16="http://schemas.microsoft.com/office/drawing/2014/main" xmlns="" id="{DD3946A9-6A92-43BA-BE38-F318285528FE}"/>
              </a:ext>
            </a:extLst>
          </p:cNvPr>
          <p:cNvSpPr txBox="1"/>
          <p:nvPr/>
        </p:nvSpPr>
        <p:spPr>
          <a:xfrm>
            <a:off x="1330655" y="5589240"/>
            <a:ext cx="5904656" cy="923330"/>
          </a:xfrm>
          <a:prstGeom prst="rect">
            <a:avLst/>
          </a:prstGeom>
          <a:noFill/>
        </p:spPr>
        <p:txBody>
          <a:bodyPr wrap="square" rtlCol="0">
            <a:spAutoFit/>
          </a:bodyPr>
          <a:lstStyle/>
          <a:p>
            <a:r>
              <a:rPr lang="en-GB" b="1" dirty="0">
                <a:latin typeface="Bradley Hand ITC" panose="03070402050302030203" pitchFamily="66" charset="0"/>
              </a:rPr>
              <a:t>Skills in organising community events</a:t>
            </a:r>
            <a:br>
              <a:rPr lang="en-GB" b="1" dirty="0">
                <a:latin typeface="Bradley Hand ITC" panose="03070402050302030203" pitchFamily="66" charset="0"/>
              </a:rPr>
            </a:br>
            <a:r>
              <a:rPr lang="en-GB" b="1" dirty="0">
                <a:latin typeface="Bradley Hand ITC" panose="03070402050302030203" pitchFamily="66" charset="0"/>
              </a:rPr>
              <a:t>Getting to know older people in the community who came to say hello when we were litter picking</a:t>
            </a:r>
          </a:p>
        </p:txBody>
      </p:sp>
      <p:grpSp>
        <p:nvGrpSpPr>
          <p:cNvPr id="11" name="Group 10"/>
          <p:cNvGrpSpPr/>
          <p:nvPr/>
        </p:nvGrpSpPr>
        <p:grpSpPr>
          <a:xfrm>
            <a:off x="179512" y="116632"/>
            <a:ext cx="3985898" cy="724264"/>
            <a:chOff x="179512" y="116632"/>
            <a:chExt cx="3985898" cy="724264"/>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3" name="Picture 12">
              <a:extLst>
                <a:ext uri="{FF2B5EF4-FFF2-40B4-BE49-F238E27FC236}">
                  <a16:creationId xmlns:a16="http://schemas.microsoft.com/office/drawing/2014/main" xmlns="" id="{B09A3976-2148-4D3E-BABD-DCCC6A85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4" name="Straight Connector 13">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5790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72789DD-13EF-41CC-8B1B-34E144744DCE}"/>
              </a:ext>
            </a:extLst>
          </p:cNvPr>
          <p:cNvSpPr txBox="1"/>
          <p:nvPr/>
        </p:nvSpPr>
        <p:spPr>
          <a:xfrm>
            <a:off x="1059533" y="3196776"/>
            <a:ext cx="6552728" cy="2585323"/>
          </a:xfrm>
          <a:prstGeom prst="rect">
            <a:avLst/>
          </a:prstGeom>
          <a:noFill/>
        </p:spPr>
        <p:txBody>
          <a:bodyPr wrap="square" rtlCol="0">
            <a:spAutoFit/>
          </a:bodyPr>
          <a:lstStyle/>
          <a:p>
            <a:r>
              <a:rPr lang="en-GB" dirty="0">
                <a:latin typeface="Arial Narrow" panose="020B0606020202030204" pitchFamily="34" charset="0"/>
              </a:rPr>
              <a:t>Youth Worker evaluation should:</a:t>
            </a:r>
          </a:p>
          <a:p>
            <a:pPr marL="285750" indent="-285750">
              <a:buFont typeface="Arial" panose="020B0604020202020204" pitchFamily="34" charset="0"/>
              <a:buChar char="•"/>
            </a:pPr>
            <a:r>
              <a:rPr lang="en-GB" dirty="0">
                <a:latin typeface="Arial Narrow" panose="020B0606020202030204" pitchFamily="34" charset="0"/>
              </a:rPr>
              <a:t>Be written by someone who has supervised the young person</a:t>
            </a:r>
          </a:p>
          <a:p>
            <a:pPr marL="285750" indent="-285750">
              <a:buFont typeface="Arial" panose="020B0604020202020204" pitchFamily="34" charset="0"/>
              <a:buChar char="•"/>
            </a:pPr>
            <a:r>
              <a:rPr lang="en-GB" dirty="0">
                <a:latin typeface="Arial Narrow" panose="020B0606020202030204" pitchFamily="34" charset="0"/>
              </a:rPr>
              <a:t>Be written at the end of the project</a:t>
            </a:r>
          </a:p>
          <a:p>
            <a:pPr marL="285750" indent="-285750">
              <a:buFont typeface="Arial" panose="020B0604020202020204" pitchFamily="34" charset="0"/>
              <a:buChar char="•"/>
            </a:pPr>
            <a:r>
              <a:rPr lang="en-GB" dirty="0">
                <a:latin typeface="Arial Narrow" panose="020B0606020202030204" pitchFamily="34" charset="0"/>
              </a:rPr>
              <a:t>Be specific to the young person – don’t write the same thing for everyone</a:t>
            </a:r>
          </a:p>
          <a:p>
            <a:pPr marL="285750" indent="-285750">
              <a:buFont typeface="Arial" panose="020B0604020202020204" pitchFamily="34" charset="0"/>
              <a:buChar char="•"/>
            </a:pPr>
            <a:r>
              <a:rPr lang="en-GB" dirty="0">
                <a:latin typeface="Arial Narrow" panose="020B0606020202030204" pitchFamily="34" charset="0"/>
              </a:rPr>
              <a:t>Be honest but supportive</a:t>
            </a:r>
          </a:p>
          <a:p>
            <a:pPr marL="285750" indent="-285750">
              <a:buFont typeface="Arial" panose="020B0604020202020204" pitchFamily="34" charset="0"/>
              <a:buChar char="•"/>
            </a:pPr>
            <a:r>
              <a:rPr lang="en-GB" dirty="0">
                <a:latin typeface="Arial Narrow" panose="020B0606020202030204" pitchFamily="34" charset="0"/>
              </a:rPr>
              <a:t>Help the assessor get an idea of the young person’s ‘distance travelled’</a:t>
            </a:r>
          </a:p>
          <a:p>
            <a:pPr marL="285750" indent="-285750">
              <a:buFont typeface="Arial" panose="020B0604020202020204" pitchFamily="34" charset="0"/>
              <a:buChar char="•"/>
            </a:pPr>
            <a:r>
              <a:rPr lang="en-GB" dirty="0">
                <a:latin typeface="Arial Narrow" panose="020B0606020202030204" pitchFamily="34" charset="0"/>
              </a:rPr>
              <a:t>Refer to the young person’s goal</a:t>
            </a:r>
          </a:p>
          <a:p>
            <a:pPr marL="285750" indent="-285750">
              <a:buFont typeface="Arial" panose="020B0604020202020204" pitchFamily="34" charset="0"/>
              <a:buChar char="•"/>
            </a:pPr>
            <a:r>
              <a:rPr lang="en-GB" dirty="0" smtClean="0">
                <a:latin typeface="Arial Narrow" panose="020B0606020202030204" pitchFamily="34" charset="0"/>
              </a:rPr>
              <a:t>Act as an endorsement that the young </a:t>
            </a:r>
            <a:r>
              <a:rPr lang="en-GB" dirty="0">
                <a:latin typeface="Arial Narrow" panose="020B0606020202030204" pitchFamily="34" charset="0"/>
              </a:rPr>
              <a:t>person has done enough to achieve their goal, based on your judgement</a:t>
            </a:r>
          </a:p>
        </p:txBody>
      </p:sp>
      <p:grpSp>
        <p:nvGrpSpPr>
          <p:cNvPr id="8" name="Group 7"/>
          <p:cNvGrpSpPr/>
          <p:nvPr/>
        </p:nvGrpSpPr>
        <p:grpSpPr>
          <a:xfrm>
            <a:off x="611560" y="1700808"/>
            <a:ext cx="7992888" cy="1495968"/>
            <a:chOff x="683568" y="1284960"/>
            <a:chExt cx="7992888" cy="1495968"/>
          </a:xfrm>
        </p:grpSpPr>
        <p:pic>
          <p:nvPicPr>
            <p:cNvPr id="3" name="Picture 2">
              <a:extLst>
                <a:ext uri="{FF2B5EF4-FFF2-40B4-BE49-F238E27FC236}">
                  <a16:creationId xmlns:a16="http://schemas.microsoft.com/office/drawing/2014/main" xmlns="" id="{F2E18D83-0984-4DE9-8728-9FD8B1FA80D9}"/>
                </a:ext>
              </a:extLst>
            </p:cNvPr>
            <p:cNvPicPr>
              <a:picLocks noChangeAspect="1"/>
            </p:cNvPicPr>
            <p:nvPr/>
          </p:nvPicPr>
          <p:blipFill rotWithShape="1">
            <a:blip r:embed="rId2"/>
            <a:srcRect b="45610"/>
            <a:stretch/>
          </p:blipFill>
          <p:spPr>
            <a:xfrm>
              <a:off x="683568" y="1284960"/>
              <a:ext cx="7849270" cy="1495968"/>
            </a:xfrm>
            <a:prstGeom prst="rect">
              <a:avLst/>
            </a:prstGeom>
          </p:spPr>
        </p:pic>
        <p:sp>
          <p:nvSpPr>
            <p:cNvPr id="7" name="TextBox 6">
              <a:extLst>
                <a:ext uri="{FF2B5EF4-FFF2-40B4-BE49-F238E27FC236}">
                  <a16:creationId xmlns:a16="http://schemas.microsoft.com/office/drawing/2014/main" xmlns="" id="{CF07DE6E-88F9-4BAA-A3E1-9943A283314F}"/>
                </a:ext>
              </a:extLst>
            </p:cNvPr>
            <p:cNvSpPr txBox="1"/>
            <p:nvPr/>
          </p:nvSpPr>
          <p:spPr>
            <a:xfrm>
              <a:off x="755576" y="1400248"/>
              <a:ext cx="7920880" cy="1015663"/>
            </a:xfrm>
            <a:prstGeom prst="rect">
              <a:avLst/>
            </a:prstGeom>
            <a:noFill/>
          </p:spPr>
          <p:txBody>
            <a:bodyPr wrap="square" rtlCol="0">
              <a:spAutoFit/>
            </a:bodyPr>
            <a:lstStyle/>
            <a:p>
              <a:pPr>
                <a:lnSpc>
                  <a:spcPct val="150000"/>
                </a:lnSpc>
              </a:pPr>
              <a:r>
                <a:rPr lang="en-GB" sz="2000" dirty="0">
                  <a:solidFill>
                    <a:schemeClr val="tx2"/>
                  </a:solidFill>
                  <a:latin typeface="Freestyle Script" panose="030804020302050B0404" pitchFamily="66" charset="0"/>
                </a:rPr>
                <a:t>Sam showed great leadership skills and learnt to delegate tasks instead of trying to do it all by himself. He worked hard at the litter pick event and made a real difference, and he kept everyone’s spirits up when they were flagging</a:t>
              </a:r>
              <a:r>
                <a:rPr lang="en-GB" sz="2000" dirty="0" smtClean="0">
                  <a:solidFill>
                    <a:schemeClr val="tx2"/>
                  </a:solidFill>
                  <a:latin typeface="Freestyle Script" panose="030804020302050B0404" pitchFamily="66" charset="0"/>
                </a:rPr>
                <a:t>.</a:t>
              </a:r>
              <a:endParaRPr lang="en-GB" sz="2000" dirty="0">
                <a:solidFill>
                  <a:schemeClr val="tx2"/>
                </a:solidFill>
                <a:latin typeface="Freestyle Script" panose="030804020302050B0404" pitchFamily="66" charset="0"/>
              </a:endParaRPr>
            </a:p>
          </p:txBody>
        </p:sp>
      </p:grpSp>
      <p:grpSp>
        <p:nvGrpSpPr>
          <p:cNvPr id="9" name="Group 8"/>
          <p:cNvGrpSpPr/>
          <p:nvPr/>
        </p:nvGrpSpPr>
        <p:grpSpPr>
          <a:xfrm>
            <a:off x="179512" y="116632"/>
            <a:ext cx="3985898" cy="724264"/>
            <a:chOff x="179512" y="116632"/>
            <a:chExt cx="3985898" cy="724264"/>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1" name="Picture 10">
              <a:extLst>
                <a:ext uri="{FF2B5EF4-FFF2-40B4-BE49-F238E27FC236}">
                  <a16:creationId xmlns:a16="http://schemas.microsoft.com/office/drawing/2014/main" xmlns="" id="{B09A3976-2148-4D3E-BABD-DCCC6A85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2" name="Straight Connector 11">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5290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E18D83-0984-4DE9-8728-9FD8B1FA80D9}"/>
              </a:ext>
            </a:extLst>
          </p:cNvPr>
          <p:cNvPicPr>
            <a:picLocks noChangeAspect="1"/>
          </p:cNvPicPr>
          <p:nvPr/>
        </p:nvPicPr>
        <p:blipFill rotWithShape="1">
          <a:blip r:embed="rId2"/>
          <a:srcRect t="43063"/>
          <a:stretch/>
        </p:blipFill>
        <p:spPr>
          <a:xfrm>
            <a:off x="683568" y="1250500"/>
            <a:ext cx="7849270" cy="1565995"/>
          </a:xfrm>
          <a:prstGeom prst="rect">
            <a:avLst/>
          </a:prstGeom>
        </p:spPr>
      </p:pic>
      <p:sp>
        <p:nvSpPr>
          <p:cNvPr id="4" name="TextBox 3">
            <a:extLst>
              <a:ext uri="{FF2B5EF4-FFF2-40B4-BE49-F238E27FC236}">
                <a16:creationId xmlns:a16="http://schemas.microsoft.com/office/drawing/2014/main" xmlns="" id="{772789DD-13EF-41CC-8B1B-34E144744DCE}"/>
              </a:ext>
            </a:extLst>
          </p:cNvPr>
          <p:cNvSpPr txBox="1"/>
          <p:nvPr/>
        </p:nvSpPr>
        <p:spPr>
          <a:xfrm>
            <a:off x="899592" y="3501008"/>
            <a:ext cx="7272808" cy="2308324"/>
          </a:xfrm>
          <a:prstGeom prst="rect">
            <a:avLst/>
          </a:prstGeom>
          <a:noFill/>
        </p:spPr>
        <p:txBody>
          <a:bodyPr wrap="square" rtlCol="0">
            <a:spAutoFit/>
          </a:bodyPr>
          <a:lstStyle/>
          <a:p>
            <a:r>
              <a:rPr lang="en-GB" dirty="0">
                <a:latin typeface="Arial Narrow" panose="020B0606020202030204" pitchFamily="34" charset="0"/>
              </a:rPr>
              <a:t>Feedback from others should:</a:t>
            </a:r>
          </a:p>
          <a:p>
            <a:pPr marL="285750" indent="-285750">
              <a:buFont typeface="Arial" panose="020B0604020202020204" pitchFamily="34" charset="0"/>
              <a:buChar char="•"/>
            </a:pPr>
            <a:r>
              <a:rPr lang="en-GB" dirty="0">
                <a:latin typeface="Arial Narrow" panose="020B0606020202030204" pitchFamily="34" charset="0"/>
              </a:rPr>
              <a:t>Be written by people who has witnessed the young person’s achievements </a:t>
            </a:r>
          </a:p>
          <a:p>
            <a:pPr marL="285750" indent="-285750">
              <a:buFont typeface="Arial" panose="020B0604020202020204" pitchFamily="34" charset="0"/>
              <a:buChar char="•"/>
            </a:pPr>
            <a:r>
              <a:rPr lang="en-GB" dirty="0">
                <a:latin typeface="Arial Narrow" panose="020B0606020202030204" pitchFamily="34" charset="0"/>
              </a:rPr>
              <a:t>Be supportive and positive</a:t>
            </a:r>
          </a:p>
          <a:p>
            <a:pPr marL="285750" indent="-285750">
              <a:buFont typeface="Arial" panose="020B0604020202020204" pitchFamily="34" charset="0"/>
              <a:buChar char="•"/>
            </a:pPr>
            <a:r>
              <a:rPr lang="en-GB" dirty="0">
                <a:latin typeface="Arial Narrow" panose="020B0606020202030204" pitchFamily="34" charset="0"/>
              </a:rPr>
              <a:t>Be specific to the young person</a:t>
            </a:r>
          </a:p>
          <a:p>
            <a:pPr marL="285750" indent="-285750">
              <a:buFont typeface="Arial" panose="020B0604020202020204" pitchFamily="34" charset="0"/>
              <a:buChar char="•"/>
            </a:pPr>
            <a:endParaRPr lang="en-GB" dirty="0">
              <a:latin typeface="Arial Narrow" panose="020B0606020202030204" pitchFamily="34" charset="0"/>
            </a:endParaRPr>
          </a:p>
          <a:p>
            <a:r>
              <a:rPr lang="en-GB" dirty="0">
                <a:latin typeface="Arial Narrow" panose="020B0606020202030204" pitchFamily="34" charset="0"/>
              </a:rPr>
              <a:t>It can be written by other young people or other staff/volunteers. They can either contribute to the form directly or the lead youth worker can collect comments from the whole </a:t>
            </a:r>
            <a:r>
              <a:rPr lang="en-GB" dirty="0" smtClean="0">
                <a:latin typeface="Arial Narrow" panose="020B0606020202030204" pitchFamily="34" charset="0"/>
              </a:rPr>
              <a:t>group on a separate sheet of paper which can be sent in alongside the forms.</a:t>
            </a:r>
            <a:endParaRPr lang="en-GB" dirty="0">
              <a:latin typeface="Arial Narrow" panose="020B0606020202030204" pitchFamily="34" charset="0"/>
            </a:endParaRPr>
          </a:p>
        </p:txBody>
      </p:sp>
      <p:sp>
        <p:nvSpPr>
          <p:cNvPr id="7" name="TextBox 6">
            <a:extLst>
              <a:ext uri="{FF2B5EF4-FFF2-40B4-BE49-F238E27FC236}">
                <a16:creationId xmlns:a16="http://schemas.microsoft.com/office/drawing/2014/main" xmlns="" id="{6F5EABB3-2D1E-49C7-BB66-436A1CEE9D4E}"/>
              </a:ext>
            </a:extLst>
          </p:cNvPr>
          <p:cNvSpPr txBox="1"/>
          <p:nvPr/>
        </p:nvSpPr>
        <p:spPr>
          <a:xfrm>
            <a:off x="719572" y="1664367"/>
            <a:ext cx="7777262" cy="1754326"/>
          </a:xfrm>
          <a:prstGeom prst="rect">
            <a:avLst/>
          </a:prstGeom>
          <a:noFill/>
        </p:spPr>
        <p:txBody>
          <a:bodyPr wrap="square" rtlCol="0">
            <a:spAutoFit/>
          </a:bodyPr>
          <a:lstStyle/>
          <a:p>
            <a:pPr>
              <a:lnSpc>
                <a:spcPct val="150000"/>
              </a:lnSpc>
            </a:pPr>
            <a:r>
              <a:rPr lang="en-GB" dirty="0">
                <a:solidFill>
                  <a:schemeClr val="tx2"/>
                </a:solidFill>
                <a:latin typeface="Pristina" panose="03060402040406080204" pitchFamily="66" charset="0"/>
              </a:rPr>
              <a:t>Sam kept everyone focussed and on task and as a result the litter pick was a real success.</a:t>
            </a:r>
          </a:p>
          <a:p>
            <a:pPr>
              <a:lnSpc>
                <a:spcPct val="150000"/>
              </a:lnSpc>
            </a:pPr>
            <a:r>
              <a:rPr lang="en-GB" dirty="0">
                <a:solidFill>
                  <a:schemeClr val="tx2"/>
                </a:solidFill>
                <a:latin typeface="Kristen ITC" panose="03050502040202030202" pitchFamily="66" charset="0"/>
              </a:rPr>
              <a:t>He picked up loads of litter and made the park look a lot better.</a:t>
            </a:r>
          </a:p>
          <a:p>
            <a:pPr>
              <a:lnSpc>
                <a:spcPct val="150000"/>
              </a:lnSpc>
            </a:pPr>
            <a:r>
              <a:rPr lang="en-GB" dirty="0">
                <a:solidFill>
                  <a:schemeClr val="tx2"/>
                </a:solidFill>
                <a:latin typeface="Tempus Sans ITC" panose="04020404030D07020202" pitchFamily="82" charset="0"/>
              </a:rPr>
              <a:t>Sam kept cheering us up by making jokes when the litter pick was getting really hard! His jokes made it a lot more fun and we finished the whole park. </a:t>
            </a:r>
          </a:p>
        </p:txBody>
      </p:sp>
      <p:grpSp>
        <p:nvGrpSpPr>
          <p:cNvPr id="8" name="Group 7"/>
          <p:cNvGrpSpPr/>
          <p:nvPr/>
        </p:nvGrpSpPr>
        <p:grpSpPr>
          <a:xfrm>
            <a:off x="179512" y="116632"/>
            <a:ext cx="3985898" cy="724264"/>
            <a:chOff x="179512" y="116632"/>
            <a:chExt cx="3985898" cy="72426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0" name="Picture 9">
              <a:extLst>
                <a:ext uri="{FF2B5EF4-FFF2-40B4-BE49-F238E27FC236}">
                  <a16:creationId xmlns:a16="http://schemas.microsoft.com/office/drawing/2014/main" xmlns="" id="{B09A3976-2148-4D3E-BABD-DCCC6A85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1" name="Straight Connector 10">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00683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72789DD-13EF-41CC-8B1B-34E144744DCE}"/>
              </a:ext>
            </a:extLst>
          </p:cNvPr>
          <p:cNvSpPr txBox="1"/>
          <p:nvPr/>
        </p:nvSpPr>
        <p:spPr>
          <a:xfrm>
            <a:off x="3599892" y="780415"/>
            <a:ext cx="2520280" cy="461665"/>
          </a:xfrm>
          <a:prstGeom prst="rect">
            <a:avLst/>
          </a:prstGeom>
          <a:noFill/>
        </p:spPr>
        <p:txBody>
          <a:bodyPr wrap="square" rtlCol="0">
            <a:spAutoFit/>
          </a:bodyPr>
          <a:lstStyle/>
          <a:p>
            <a:r>
              <a:rPr lang="en-GB" sz="2400" b="1" dirty="0">
                <a:latin typeface="Arial Narrow" panose="020B0606020202030204" pitchFamily="34" charset="0"/>
              </a:rPr>
              <a:t>What people say…</a:t>
            </a:r>
          </a:p>
        </p:txBody>
      </p:sp>
      <p:sp>
        <p:nvSpPr>
          <p:cNvPr id="3" name="Speech Bubble: Rectangle with Corners Rounded 2">
            <a:extLst>
              <a:ext uri="{FF2B5EF4-FFF2-40B4-BE49-F238E27FC236}">
                <a16:creationId xmlns:a16="http://schemas.microsoft.com/office/drawing/2014/main" xmlns="" id="{BF82D6E1-F74A-4B42-B619-49CCFCCC3D6C}"/>
              </a:ext>
            </a:extLst>
          </p:cNvPr>
          <p:cNvSpPr/>
          <p:nvPr/>
        </p:nvSpPr>
        <p:spPr>
          <a:xfrm>
            <a:off x="611560" y="3789040"/>
            <a:ext cx="7560840" cy="2520280"/>
          </a:xfrm>
          <a:prstGeom prst="wedgeRoundRectCallout">
            <a:avLst>
              <a:gd name="adj1" fmla="val 55941"/>
              <a:gd name="adj2" fmla="val 4027"/>
              <a:gd name="adj3" fmla="val 16667"/>
            </a:avLst>
          </a:prstGeom>
          <a:solidFill>
            <a:srgbClr val="009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Narrow" panose="020B0606020202030204" pitchFamily="34" charset="0"/>
              </a:rPr>
              <a:t>“</a:t>
            </a:r>
            <a:r>
              <a:rPr lang="en-US" dirty="0">
                <a:latin typeface="Arial Narrow" panose="020B0606020202030204" pitchFamily="34" charset="0"/>
              </a:rPr>
              <a:t>From my perspective, the </a:t>
            </a:r>
            <a:r>
              <a:rPr lang="en-GB" dirty="0">
                <a:latin typeface="Arial Narrow" panose="020B0606020202030204" pitchFamily="34" charset="0"/>
              </a:rPr>
              <a:t>Momentum Youth Award for Volunteering </a:t>
            </a:r>
            <a:r>
              <a:rPr lang="en-US" dirty="0" smtClean="0">
                <a:latin typeface="Arial Narrow" panose="020B0606020202030204" pitchFamily="34" charset="0"/>
              </a:rPr>
              <a:t>gives </a:t>
            </a:r>
            <a:r>
              <a:rPr lang="en-US" dirty="0">
                <a:latin typeface="Arial Narrow" panose="020B0606020202030204" pitchFamily="34" charset="0"/>
              </a:rPr>
              <a:t>us an opportunity to have quality time with each young volunteer to ask their goals and expectations on what they want to achieve from working with us. </a:t>
            </a:r>
          </a:p>
          <a:p>
            <a:r>
              <a:rPr lang="en-US" dirty="0">
                <a:latin typeface="Arial Narrow" panose="020B0606020202030204" pitchFamily="34" charset="0"/>
              </a:rPr>
              <a:t>It is presented in a clear, simple and effective way which makes it easy to do.  It allows us to identify ways to support and encourage the young volunteer as they progress.  We also use it as stepping stone into our own awards scheme to recognize the achievements of young people within our </a:t>
            </a:r>
            <a:r>
              <a:rPr lang="en-US" dirty="0" err="1">
                <a:latin typeface="Arial Narrow" panose="020B0606020202030204" pitchFamily="34" charset="0"/>
              </a:rPr>
              <a:t>organisation</a:t>
            </a:r>
            <a:r>
              <a:rPr lang="en-US" dirty="0">
                <a:latin typeface="Arial Narrow" panose="020B0606020202030204" pitchFamily="34" charset="0"/>
              </a:rPr>
              <a:t>.”</a:t>
            </a:r>
          </a:p>
          <a:p>
            <a:r>
              <a:rPr lang="en-US" i="1" dirty="0">
                <a:latin typeface="Arial Narrow" panose="020B0606020202030204" pitchFamily="34" charset="0"/>
              </a:rPr>
              <a:t>	Senior Bereavement Support Worker, Nelson’s Journey</a:t>
            </a:r>
          </a:p>
        </p:txBody>
      </p:sp>
      <p:sp>
        <p:nvSpPr>
          <p:cNvPr id="7" name="Speech Bubble: Rectangle with Corners Rounded 6">
            <a:extLst>
              <a:ext uri="{FF2B5EF4-FFF2-40B4-BE49-F238E27FC236}">
                <a16:creationId xmlns:a16="http://schemas.microsoft.com/office/drawing/2014/main" xmlns="" id="{A55CFC45-A9F9-4906-918B-5C202CFA466D}"/>
              </a:ext>
            </a:extLst>
          </p:cNvPr>
          <p:cNvSpPr/>
          <p:nvPr/>
        </p:nvSpPr>
        <p:spPr>
          <a:xfrm>
            <a:off x="1403648" y="1268759"/>
            <a:ext cx="7056784" cy="2376264"/>
          </a:xfrm>
          <a:prstGeom prst="wedgeRoundRectCallout">
            <a:avLst>
              <a:gd name="adj1" fmla="val -57582"/>
              <a:gd name="adj2" fmla="val 2351"/>
              <a:gd name="adj3" fmla="val 16667"/>
            </a:avLst>
          </a:prstGeom>
          <a:solidFill>
            <a:srgbClr val="90BD0D"/>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dirty="0">
                <a:latin typeface="Arial Narrow" panose="020B0606020202030204" pitchFamily="34" charset="0"/>
              </a:rPr>
              <a:t>“The </a:t>
            </a:r>
            <a:r>
              <a:rPr lang="en-GB" dirty="0" smtClean="0">
                <a:latin typeface="Arial Narrow" panose="020B0606020202030204" pitchFamily="34" charset="0"/>
              </a:rPr>
              <a:t>Momentum </a:t>
            </a:r>
            <a:r>
              <a:rPr lang="en-GB" dirty="0">
                <a:latin typeface="Arial Narrow" panose="020B0606020202030204" pitchFamily="34" charset="0"/>
              </a:rPr>
              <a:t>Youth Award </a:t>
            </a:r>
            <a:r>
              <a:rPr lang="en-GB" dirty="0" smtClean="0">
                <a:latin typeface="Arial Narrow" panose="020B0606020202030204" pitchFamily="34" charset="0"/>
              </a:rPr>
              <a:t>for Volunteering worked </a:t>
            </a:r>
            <a:r>
              <a:rPr lang="en-GB" dirty="0">
                <a:latin typeface="Arial Narrow" panose="020B0606020202030204" pitchFamily="34" charset="0"/>
              </a:rPr>
              <a:t>really well for the young people who took part in our anti-bullying project and was really simple to understand and administer.</a:t>
            </a:r>
          </a:p>
          <a:p>
            <a:r>
              <a:rPr lang="en-GB" dirty="0">
                <a:latin typeface="Arial Narrow" panose="020B0606020202030204" pitchFamily="34" charset="0"/>
              </a:rPr>
              <a:t>I really liked the fact that the young people could choose which of the areas they wanted to focus on – another real strength of the award is that it allows the young people to really reflect on what they have got out of the project. I would definitely recommend to anyone working with young people on projects.”</a:t>
            </a:r>
          </a:p>
          <a:p>
            <a:r>
              <a:rPr lang="en-GB" i="1" dirty="0">
                <a:latin typeface="Arial Narrow" panose="020B0606020202030204" pitchFamily="34" charset="0"/>
              </a:rPr>
              <a:t>	Lead Participation Worker, Carers Trust Norfolk</a:t>
            </a:r>
          </a:p>
        </p:txBody>
      </p:sp>
      <p:grpSp>
        <p:nvGrpSpPr>
          <p:cNvPr id="8" name="Group 7"/>
          <p:cNvGrpSpPr/>
          <p:nvPr/>
        </p:nvGrpSpPr>
        <p:grpSpPr>
          <a:xfrm>
            <a:off x="179512" y="116632"/>
            <a:ext cx="3985898" cy="724264"/>
            <a:chOff x="179512" y="116632"/>
            <a:chExt cx="3985898" cy="72426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0" name="Picture 9">
              <a:extLst>
                <a:ext uri="{FF2B5EF4-FFF2-40B4-BE49-F238E27FC236}">
                  <a16:creationId xmlns:a16="http://schemas.microsoft.com/office/drawing/2014/main" xmlns="" id="{B09A3976-2148-4D3E-BABD-DCCC6A85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1" name="Straight Connector 10">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5604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9512" y="116632"/>
            <a:ext cx="3985898" cy="724264"/>
            <a:chOff x="179512" y="116632"/>
            <a:chExt cx="3985898" cy="724264"/>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5" name="Picture 4">
              <a:extLst>
                <a:ext uri="{FF2B5EF4-FFF2-40B4-BE49-F238E27FC236}">
                  <a16:creationId xmlns:a16="http://schemas.microsoft.com/office/drawing/2014/main" xmlns="" id="{B09A3976-2148-4D3E-BABD-DCCC6A85E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6" name="Straight Connector 5">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7" name="TextBox 6">
            <a:extLst>
              <a:ext uri="{FF2B5EF4-FFF2-40B4-BE49-F238E27FC236}">
                <a16:creationId xmlns:a16="http://schemas.microsoft.com/office/drawing/2014/main" xmlns="" id="{F49AB044-BFB4-4AEF-88BB-D83639827032}"/>
              </a:ext>
            </a:extLst>
          </p:cNvPr>
          <p:cNvSpPr txBox="1"/>
          <p:nvPr/>
        </p:nvSpPr>
        <p:spPr>
          <a:xfrm>
            <a:off x="683568" y="980728"/>
            <a:ext cx="7416824" cy="5355312"/>
          </a:xfrm>
          <a:prstGeom prst="rect">
            <a:avLst/>
          </a:prstGeom>
          <a:noFill/>
        </p:spPr>
        <p:txBody>
          <a:bodyPr wrap="square" rtlCol="0">
            <a:spAutoFit/>
          </a:bodyPr>
          <a:lstStyle/>
          <a:p>
            <a:r>
              <a:rPr lang="en-GB" b="1" dirty="0" smtClean="0">
                <a:latin typeface="Arial Narrow" panose="020B0606020202030204" pitchFamily="34" charset="0"/>
              </a:rPr>
              <a:t>Momentum </a:t>
            </a:r>
            <a:r>
              <a:rPr lang="en-GB" b="1" dirty="0" smtClean="0">
                <a:latin typeface="Arial Narrow" panose="020B0606020202030204" pitchFamily="34" charset="0"/>
              </a:rPr>
              <a:t>Youth </a:t>
            </a:r>
            <a:r>
              <a:rPr lang="en-GB" b="1" dirty="0" smtClean="0">
                <a:latin typeface="Arial Narrow" panose="020B0606020202030204" pitchFamily="34" charset="0"/>
              </a:rPr>
              <a:t>Award for Volunteering</a:t>
            </a:r>
            <a:endParaRPr lang="en-GB" b="1" dirty="0">
              <a:latin typeface="Arial Narrow" panose="020B0606020202030204" pitchFamily="34" charset="0"/>
            </a:endParaRPr>
          </a:p>
          <a:p>
            <a:endParaRPr lang="en-GB" b="1" dirty="0">
              <a:latin typeface="Arial Narrow" panose="020B0606020202030204" pitchFamily="34" charset="0"/>
            </a:endParaRPr>
          </a:p>
          <a:p>
            <a:pPr marL="285750" indent="-285750">
              <a:buFont typeface="Arial" panose="020B0604020202020204" pitchFamily="34" charset="0"/>
              <a:buChar char="•"/>
            </a:pPr>
            <a:r>
              <a:rPr lang="en-GB" dirty="0">
                <a:latin typeface="Arial Narrow" panose="020B0606020202030204" pitchFamily="34" charset="0"/>
              </a:rPr>
              <a:t>Originally developed by Norfolk County </a:t>
            </a:r>
            <a:r>
              <a:rPr lang="en-GB" dirty="0" smtClean="0">
                <a:latin typeface="Arial Narrow" panose="020B0606020202030204" pitchFamily="34" charset="0"/>
              </a:rPr>
              <a:t>Council (when it was called the Norfolk Youth Award), </a:t>
            </a:r>
            <a:r>
              <a:rPr lang="en-GB" dirty="0">
                <a:latin typeface="Arial Narrow" panose="020B0606020202030204" pitchFamily="34" charset="0"/>
              </a:rPr>
              <a:t>taken over by Momentum due to Youth Service changes</a:t>
            </a:r>
          </a:p>
          <a:p>
            <a:pPr marL="285750" indent="-285750">
              <a:buFont typeface="Arial" panose="020B0604020202020204" pitchFamily="34" charset="0"/>
              <a:buChar char="•"/>
            </a:pPr>
            <a:endParaRPr lang="en-GB" dirty="0" smtClean="0">
              <a:latin typeface="Arial Narrow" panose="020B0606020202030204" pitchFamily="34" charset="0"/>
            </a:endParaRPr>
          </a:p>
          <a:p>
            <a:pPr marL="285750" indent="-285750">
              <a:buFont typeface="Arial" panose="020B0604020202020204" pitchFamily="34" charset="0"/>
              <a:buChar char="•"/>
            </a:pPr>
            <a:r>
              <a:rPr lang="en-GB" dirty="0" smtClean="0">
                <a:latin typeface="Arial Narrow" panose="020B0606020202030204" pitchFamily="34" charset="0"/>
              </a:rPr>
              <a:t>For </a:t>
            </a:r>
            <a:r>
              <a:rPr lang="en-GB" dirty="0">
                <a:latin typeface="Arial Narrow" panose="020B0606020202030204" pitchFamily="34" charset="0"/>
              </a:rPr>
              <a:t>young people aged </a:t>
            </a:r>
            <a:r>
              <a:rPr lang="en-GB" dirty="0" smtClean="0">
                <a:latin typeface="Arial Narrow" panose="020B0606020202030204" pitchFamily="34" charset="0"/>
              </a:rPr>
              <a:t>11-25</a:t>
            </a:r>
          </a:p>
          <a:p>
            <a:pPr marL="285750" indent="-285750">
              <a:buFont typeface="Arial" panose="020B0604020202020204" pitchFamily="34" charset="0"/>
              <a:buChar char="•"/>
            </a:pPr>
            <a:endParaRPr lang="en-GB" b="1" dirty="0" smtClean="0">
              <a:latin typeface="Arial Narrow" panose="020B0606020202030204" pitchFamily="34" charset="0"/>
            </a:endParaRPr>
          </a:p>
          <a:p>
            <a:pPr marL="285750" indent="-285750">
              <a:buFont typeface="Arial" panose="020B0604020202020204" pitchFamily="34" charset="0"/>
              <a:buChar char="•"/>
            </a:pPr>
            <a:r>
              <a:rPr lang="en-GB" dirty="0" smtClean="0">
                <a:latin typeface="Arial Narrow" panose="020B0606020202030204" pitchFamily="34" charset="0"/>
              </a:rPr>
              <a:t>Designed </a:t>
            </a:r>
            <a:r>
              <a:rPr lang="en-GB" dirty="0">
                <a:latin typeface="Arial Narrow" panose="020B0606020202030204" pitchFamily="34" charset="0"/>
              </a:rPr>
              <a:t>for use in youth clubs but can be adapted to lots of different settings</a:t>
            </a:r>
          </a:p>
          <a:p>
            <a:pPr marL="285750" indent="-285750">
              <a:buFont typeface="Arial" panose="020B0604020202020204" pitchFamily="34" charset="0"/>
              <a:buChar char="•"/>
            </a:pPr>
            <a:endParaRPr lang="en-GB" dirty="0" smtClean="0">
              <a:latin typeface="Arial Narrow" panose="020B0606020202030204" pitchFamily="34" charset="0"/>
            </a:endParaRPr>
          </a:p>
          <a:p>
            <a:pPr marL="285750" indent="-285750">
              <a:buFont typeface="Arial" panose="020B0604020202020204" pitchFamily="34" charset="0"/>
              <a:buChar char="•"/>
            </a:pPr>
            <a:r>
              <a:rPr lang="en-GB" dirty="0" smtClean="0">
                <a:latin typeface="Arial Narrow" panose="020B0606020202030204" pitchFamily="34" charset="0"/>
              </a:rPr>
              <a:t>Free </a:t>
            </a:r>
            <a:r>
              <a:rPr lang="en-GB" dirty="0">
                <a:latin typeface="Arial Narrow" panose="020B0606020202030204" pitchFamily="34" charset="0"/>
              </a:rPr>
              <a:t>of charge – for members and non-members</a:t>
            </a:r>
          </a:p>
          <a:p>
            <a:pPr marL="285750" indent="-285750">
              <a:buFont typeface="Arial" panose="020B0604020202020204" pitchFamily="34" charset="0"/>
              <a:buChar char="•"/>
            </a:pPr>
            <a:endParaRPr lang="en-GB" dirty="0" smtClean="0">
              <a:latin typeface="Arial Narrow" panose="020B0606020202030204" pitchFamily="34" charset="0"/>
            </a:endParaRPr>
          </a:p>
          <a:p>
            <a:pPr marL="285750" indent="-285750">
              <a:buFont typeface="Arial" panose="020B0604020202020204" pitchFamily="34" charset="0"/>
              <a:buChar char="•"/>
            </a:pPr>
            <a:r>
              <a:rPr lang="en-GB" dirty="0" smtClean="0">
                <a:latin typeface="Arial Narrow" panose="020B0606020202030204" pitchFamily="34" charset="0"/>
              </a:rPr>
              <a:t>Pathways </a:t>
            </a:r>
            <a:r>
              <a:rPr lang="en-GB" dirty="0">
                <a:latin typeface="Arial Narrow" panose="020B0606020202030204" pitchFamily="34" charset="0"/>
              </a:rPr>
              <a:t>to other award schemes such as </a:t>
            </a:r>
            <a:r>
              <a:rPr lang="en-GB" dirty="0" err="1">
                <a:latin typeface="Arial Narrow" panose="020B0606020202030204" pitchFamily="34" charset="0"/>
              </a:rPr>
              <a:t>vInspired</a:t>
            </a:r>
            <a:r>
              <a:rPr lang="en-GB" dirty="0">
                <a:latin typeface="Arial Narrow" panose="020B0606020202030204" pitchFamily="34" charset="0"/>
              </a:rPr>
              <a:t> and Youth Achievement Awards (UK Youth</a:t>
            </a:r>
            <a:r>
              <a:rPr lang="en-GB" dirty="0" smtClean="0">
                <a:latin typeface="Arial Narrow" panose="020B0606020202030204" pitchFamily="34" charset="0"/>
              </a:rPr>
              <a:t>)</a:t>
            </a:r>
          </a:p>
          <a:p>
            <a:pPr marL="285750" indent="-285750">
              <a:buFont typeface="Arial" panose="020B0604020202020204" pitchFamily="34" charset="0"/>
              <a:buChar char="•"/>
            </a:pPr>
            <a:endParaRPr lang="en-GB" dirty="0">
              <a:latin typeface="Arial Narrow" panose="020B0606020202030204" pitchFamily="34" charset="0"/>
            </a:endParaRPr>
          </a:p>
          <a:p>
            <a:pPr marL="285750" indent="-285750">
              <a:buFont typeface="Arial" panose="020B0604020202020204" pitchFamily="34" charset="0"/>
              <a:buChar char="•"/>
            </a:pPr>
            <a:r>
              <a:rPr lang="en-GB" dirty="0" smtClean="0">
                <a:latin typeface="Arial Narrow" panose="020B0606020202030204" pitchFamily="34" charset="0"/>
              </a:rPr>
              <a:t>Young people who complete the award are eligible for the Momentum </a:t>
            </a:r>
            <a:r>
              <a:rPr lang="en-GB" dirty="0" smtClean="0">
                <a:latin typeface="Arial Narrow" panose="020B0606020202030204" pitchFamily="34" charset="0"/>
              </a:rPr>
              <a:t>Volunteer </a:t>
            </a:r>
            <a:r>
              <a:rPr lang="en-GB" dirty="0" smtClean="0">
                <a:latin typeface="Arial Narrow" panose="020B0606020202030204" pitchFamily="34" charset="0"/>
              </a:rPr>
              <a:t>Award category of the Norfolk Youth Awards, an awards ceremony organised by OPEN Youth Trust.</a:t>
            </a:r>
            <a:br>
              <a:rPr lang="en-GB" dirty="0" smtClean="0">
                <a:latin typeface="Arial Narrow" panose="020B0606020202030204" pitchFamily="34" charset="0"/>
              </a:rPr>
            </a:br>
            <a:r>
              <a:rPr lang="en-GB" dirty="0" smtClean="0">
                <a:latin typeface="Arial Narrow" panose="020B0606020202030204" pitchFamily="34" charset="0"/>
              </a:rPr>
              <a:t>The winner of the </a:t>
            </a:r>
            <a:r>
              <a:rPr lang="en-GB" dirty="0" smtClean="0">
                <a:latin typeface="Arial Narrow" panose="020B0606020202030204" pitchFamily="34" charset="0"/>
              </a:rPr>
              <a:t>Momentum </a:t>
            </a:r>
            <a:r>
              <a:rPr lang="en-GB" dirty="0" smtClean="0">
                <a:latin typeface="Arial Narrow" panose="020B0606020202030204" pitchFamily="34" charset="0"/>
              </a:rPr>
              <a:t>Volunteer Award will also be put forward for the EDP’s Stars of Norfolk and Waveney award.</a:t>
            </a:r>
            <a:endParaRPr lang="en-GB" dirty="0">
              <a:latin typeface="Arial Narrow" panose="020B0606020202030204" pitchFamily="34" charset="0"/>
            </a:endParaRPr>
          </a:p>
        </p:txBody>
      </p:sp>
    </p:spTree>
    <p:extLst>
      <p:ext uri="{BB962C8B-B14F-4D97-AF65-F5344CB8AC3E}">
        <p14:creationId xmlns:p14="http://schemas.microsoft.com/office/powerpoint/2010/main" val="226235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8A261D-6DD4-4BFD-BFEF-2982920FB651}"/>
              </a:ext>
            </a:extLst>
          </p:cNvPr>
          <p:cNvSpPr txBox="1"/>
          <p:nvPr/>
        </p:nvSpPr>
        <p:spPr>
          <a:xfrm>
            <a:off x="1065394" y="1196752"/>
            <a:ext cx="5738854" cy="1754326"/>
          </a:xfrm>
          <a:prstGeom prst="rect">
            <a:avLst/>
          </a:prstGeom>
          <a:noFill/>
        </p:spPr>
        <p:txBody>
          <a:bodyPr wrap="square" rtlCol="0">
            <a:spAutoFit/>
          </a:bodyPr>
          <a:lstStyle/>
          <a:p>
            <a:r>
              <a:rPr lang="en-GB" sz="2400" dirty="0">
                <a:latin typeface="Arial Narrow" panose="020B0606020202030204" pitchFamily="34" charset="0"/>
              </a:rPr>
              <a:t>Three sections:</a:t>
            </a:r>
          </a:p>
          <a:p>
            <a:endParaRPr lang="en-GB" sz="1000" dirty="0">
              <a:latin typeface="Arial Narrow" panose="020B0606020202030204" pitchFamily="34" charset="0"/>
            </a:endParaRPr>
          </a:p>
          <a:p>
            <a:pPr lvl="1"/>
            <a:r>
              <a:rPr lang="en-GB" sz="2400" b="1" dirty="0">
                <a:solidFill>
                  <a:srgbClr val="90BD0D"/>
                </a:solidFill>
                <a:latin typeface="Arial Narrow" panose="020B0606020202030204" pitchFamily="34" charset="0"/>
              </a:rPr>
              <a:t>Personal Development</a:t>
            </a:r>
          </a:p>
          <a:p>
            <a:pPr lvl="1"/>
            <a:r>
              <a:rPr lang="en-GB" sz="2400" b="1" dirty="0">
                <a:solidFill>
                  <a:srgbClr val="E41D78"/>
                </a:solidFill>
                <a:latin typeface="Arial Narrow" panose="020B0606020202030204" pitchFamily="34" charset="0"/>
              </a:rPr>
              <a:t>Working with Others</a:t>
            </a:r>
          </a:p>
          <a:p>
            <a:pPr lvl="1"/>
            <a:r>
              <a:rPr lang="en-GB" sz="2400" b="1" dirty="0">
                <a:solidFill>
                  <a:srgbClr val="009AE2"/>
                </a:solidFill>
                <a:latin typeface="Arial Narrow" panose="020B0606020202030204" pitchFamily="34" charset="0"/>
              </a:rPr>
              <a:t>Making a Difference to your Community</a:t>
            </a:r>
          </a:p>
        </p:txBody>
      </p:sp>
      <p:sp>
        <p:nvSpPr>
          <p:cNvPr id="7" name="TextBox 6">
            <a:extLst>
              <a:ext uri="{FF2B5EF4-FFF2-40B4-BE49-F238E27FC236}">
                <a16:creationId xmlns:a16="http://schemas.microsoft.com/office/drawing/2014/main" xmlns="" id="{F49AB044-BFB4-4AEF-88BB-D83639827032}"/>
              </a:ext>
            </a:extLst>
          </p:cNvPr>
          <p:cNvSpPr txBox="1"/>
          <p:nvPr/>
        </p:nvSpPr>
        <p:spPr>
          <a:xfrm>
            <a:off x="1187624" y="3212976"/>
            <a:ext cx="6026886" cy="286232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Narrow" panose="020B0606020202030204" pitchFamily="34" charset="0"/>
              </a:rPr>
              <a:t>Five hours minimum commitment per section</a:t>
            </a:r>
          </a:p>
          <a:p>
            <a:pPr marL="285750" indent="-285750">
              <a:buFont typeface="Arial" panose="020B0604020202020204" pitchFamily="34" charset="0"/>
              <a:buChar char="•"/>
            </a:pPr>
            <a:endParaRPr lang="en-GB" dirty="0">
              <a:latin typeface="Arial Narrow" panose="020B0606020202030204" pitchFamily="34" charset="0"/>
            </a:endParaRPr>
          </a:p>
          <a:p>
            <a:pPr marL="285750" indent="-285750">
              <a:buFont typeface="Arial" panose="020B0604020202020204" pitchFamily="34" charset="0"/>
              <a:buChar char="•"/>
            </a:pPr>
            <a:r>
              <a:rPr lang="en-GB" dirty="0">
                <a:latin typeface="Arial Narrow" panose="020B0606020202030204" pitchFamily="34" charset="0"/>
              </a:rPr>
              <a:t>No time limit – young person works at their own pace</a:t>
            </a:r>
          </a:p>
          <a:p>
            <a:pPr marL="285750" indent="-285750">
              <a:buFont typeface="Arial" panose="020B0604020202020204" pitchFamily="34" charset="0"/>
              <a:buChar char="•"/>
            </a:pPr>
            <a:endParaRPr lang="en-GB" dirty="0">
              <a:latin typeface="Arial Narrow" panose="020B0606020202030204" pitchFamily="34" charset="0"/>
            </a:endParaRPr>
          </a:p>
          <a:p>
            <a:pPr marL="285750" indent="-285750">
              <a:buFont typeface="Arial" panose="020B0604020202020204" pitchFamily="34" charset="0"/>
              <a:buChar char="•"/>
            </a:pPr>
            <a:r>
              <a:rPr lang="en-GB" dirty="0">
                <a:latin typeface="Arial Narrow" panose="020B0606020202030204" pitchFamily="34" charset="0"/>
              </a:rPr>
              <a:t>Young people set their own goals and decide how they are going to achieve them</a:t>
            </a:r>
          </a:p>
          <a:p>
            <a:pPr marL="285750" indent="-285750">
              <a:buFont typeface="Arial" panose="020B0604020202020204" pitchFamily="34" charset="0"/>
              <a:buChar char="•"/>
            </a:pPr>
            <a:endParaRPr lang="en-GB" dirty="0">
              <a:latin typeface="Arial Narrow" panose="020B0606020202030204" pitchFamily="34" charset="0"/>
            </a:endParaRPr>
          </a:p>
          <a:p>
            <a:pPr marL="285750" indent="-285750">
              <a:buFont typeface="Arial" panose="020B0604020202020204" pitchFamily="34" charset="0"/>
              <a:buChar char="•"/>
            </a:pPr>
            <a:r>
              <a:rPr lang="en-GB" dirty="0">
                <a:latin typeface="Arial Narrow" panose="020B0606020202030204" pitchFamily="34" charset="0"/>
              </a:rPr>
              <a:t>Sections can be done in any order</a:t>
            </a:r>
          </a:p>
          <a:p>
            <a:pPr marL="285750" indent="-285750">
              <a:buFont typeface="Arial" panose="020B0604020202020204" pitchFamily="34" charset="0"/>
              <a:buChar char="•"/>
            </a:pPr>
            <a:endParaRPr lang="en-GB" dirty="0">
              <a:latin typeface="Arial Narrow" panose="020B0606020202030204" pitchFamily="34" charset="0"/>
            </a:endParaRPr>
          </a:p>
          <a:p>
            <a:pPr marL="285750" indent="-285750">
              <a:buFont typeface="Arial" panose="020B0604020202020204" pitchFamily="34" charset="0"/>
              <a:buChar char="•"/>
            </a:pPr>
            <a:r>
              <a:rPr lang="en-GB" dirty="0">
                <a:latin typeface="Arial Narrow" panose="020B0606020202030204" pitchFamily="34" charset="0"/>
              </a:rPr>
              <a:t>No requirement to do all three sections</a:t>
            </a:r>
          </a:p>
        </p:txBody>
      </p:sp>
      <p:grpSp>
        <p:nvGrpSpPr>
          <p:cNvPr id="8" name="Group 7"/>
          <p:cNvGrpSpPr/>
          <p:nvPr/>
        </p:nvGrpSpPr>
        <p:grpSpPr>
          <a:xfrm>
            <a:off x="179512" y="116632"/>
            <a:ext cx="3985898" cy="724264"/>
            <a:chOff x="179512" y="116632"/>
            <a:chExt cx="3985898" cy="724264"/>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0" name="Picture 9">
              <a:extLst>
                <a:ext uri="{FF2B5EF4-FFF2-40B4-BE49-F238E27FC236}">
                  <a16:creationId xmlns:a16="http://schemas.microsoft.com/office/drawing/2014/main" xmlns="" id="{B09A3976-2148-4D3E-BABD-DCCC6A85E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1" name="Straight Connector 10">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9159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0F36617-40C1-46AE-848F-2D15CA10BF26}"/>
              </a:ext>
            </a:extLst>
          </p:cNvPr>
          <p:cNvPicPr>
            <a:picLocks noChangeAspect="1"/>
          </p:cNvPicPr>
          <p:nvPr/>
        </p:nvPicPr>
        <p:blipFill rotWithShape="1">
          <a:blip r:embed="rId2"/>
          <a:srcRect l="1021" t="1437" r="984" b="890"/>
          <a:stretch/>
        </p:blipFill>
        <p:spPr>
          <a:xfrm>
            <a:off x="755576" y="1052736"/>
            <a:ext cx="7776864" cy="55086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8" name="Group 7"/>
          <p:cNvGrpSpPr/>
          <p:nvPr/>
        </p:nvGrpSpPr>
        <p:grpSpPr>
          <a:xfrm>
            <a:off x="179512" y="116632"/>
            <a:ext cx="3985898" cy="724264"/>
            <a:chOff x="179512" y="116632"/>
            <a:chExt cx="3985898" cy="72426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0" name="Picture 9">
              <a:extLst>
                <a:ext uri="{FF2B5EF4-FFF2-40B4-BE49-F238E27FC236}">
                  <a16:creationId xmlns:a16="http://schemas.microsoft.com/office/drawing/2014/main" xmlns="" id="{B09A3976-2148-4D3E-BABD-DCCC6A85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1" name="Straight Connector 10">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9020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8A261D-6DD4-4BFD-BFEF-2982920FB651}"/>
              </a:ext>
            </a:extLst>
          </p:cNvPr>
          <p:cNvSpPr txBox="1"/>
          <p:nvPr/>
        </p:nvSpPr>
        <p:spPr>
          <a:xfrm>
            <a:off x="749402" y="2509198"/>
            <a:ext cx="7639021" cy="3970318"/>
          </a:xfrm>
          <a:prstGeom prst="rect">
            <a:avLst/>
          </a:prstGeom>
          <a:noFill/>
        </p:spPr>
        <p:txBody>
          <a:bodyPr wrap="square" rtlCol="0">
            <a:spAutoFit/>
          </a:bodyPr>
          <a:lstStyle/>
          <a:p>
            <a:r>
              <a:rPr lang="en-GB" b="1" dirty="0">
                <a:latin typeface="Arial Narrow" panose="020B0606020202030204" pitchFamily="34" charset="0"/>
              </a:rPr>
              <a:t>Personal Development</a:t>
            </a:r>
          </a:p>
          <a:p>
            <a:r>
              <a:rPr lang="en-US" i="1" dirty="0">
                <a:latin typeface="Arial Narrow" panose="020B0606020202030204" pitchFamily="34" charset="0"/>
              </a:rPr>
              <a:t>Developing a personal quality, learning a new skill or discovering a new interest </a:t>
            </a:r>
          </a:p>
          <a:p>
            <a:endParaRPr lang="en-US" i="1" dirty="0">
              <a:latin typeface="Arial Narrow" panose="020B0606020202030204" pitchFamily="34" charset="0"/>
            </a:endParaRPr>
          </a:p>
          <a:p>
            <a:r>
              <a:rPr lang="en-US" dirty="0">
                <a:latin typeface="Arial Narrow" panose="020B0606020202030204" pitchFamily="34" charset="0"/>
              </a:rPr>
              <a:t>Examples:</a:t>
            </a:r>
          </a:p>
          <a:p>
            <a:pPr marL="285750" indent="-285750">
              <a:buFont typeface="Arial" panose="020B0604020202020204" pitchFamily="34" charset="0"/>
              <a:buChar char="•"/>
            </a:pPr>
            <a:r>
              <a:rPr lang="en-US" dirty="0">
                <a:latin typeface="Arial Narrow" panose="020B0606020202030204" pitchFamily="34" charset="0"/>
              </a:rPr>
              <a:t>Improving confidence and social skills</a:t>
            </a:r>
          </a:p>
          <a:p>
            <a:pPr marL="285750" indent="-285750">
              <a:buFont typeface="Arial" panose="020B0604020202020204" pitchFamily="34" charset="0"/>
              <a:buChar char="•"/>
            </a:pPr>
            <a:r>
              <a:rPr lang="en-US" dirty="0">
                <a:latin typeface="Arial Narrow" panose="020B0606020202030204" pitchFamily="34" charset="0"/>
              </a:rPr>
              <a:t>Taking part in formal or informal training (e.g. a first aid course or a skills workshop)</a:t>
            </a:r>
          </a:p>
          <a:p>
            <a:pPr marL="285750" indent="-285750">
              <a:buFont typeface="Arial" panose="020B0604020202020204" pitchFamily="34" charset="0"/>
              <a:buChar char="•"/>
            </a:pPr>
            <a:r>
              <a:rPr lang="en-US" dirty="0">
                <a:latin typeface="Arial Narrow" panose="020B0606020202030204" pitchFamily="34" charset="0"/>
              </a:rPr>
              <a:t>Trying something / going somewhere new for the first time</a:t>
            </a:r>
          </a:p>
          <a:p>
            <a:pPr marL="285750" indent="-285750">
              <a:buFont typeface="Arial" panose="020B0604020202020204" pitchFamily="34" charset="0"/>
              <a:buChar char="•"/>
            </a:pPr>
            <a:r>
              <a:rPr lang="en-US" dirty="0">
                <a:latin typeface="Arial Narrow" panose="020B0606020202030204" pitchFamily="34" charset="0"/>
              </a:rPr>
              <a:t>Giving a talk or presentation to other young people</a:t>
            </a:r>
          </a:p>
          <a:p>
            <a:pPr marL="285750" indent="-285750">
              <a:buFont typeface="Arial" panose="020B0604020202020204" pitchFamily="34" charset="0"/>
              <a:buChar char="•"/>
            </a:pPr>
            <a:endParaRPr lang="en-US" dirty="0">
              <a:latin typeface="Arial Narrow" panose="020B0606020202030204" pitchFamily="34" charset="0"/>
            </a:endParaRPr>
          </a:p>
          <a:p>
            <a:pPr algn="ctr"/>
            <a:r>
              <a:rPr lang="en-US" i="1" dirty="0">
                <a:latin typeface="Arial Narrow" panose="020B0606020202030204" pitchFamily="34" charset="0"/>
              </a:rPr>
              <a:t>“My personal goal is to improve my whittling skills and knowledge of plants and trees.</a:t>
            </a:r>
          </a:p>
          <a:p>
            <a:pPr algn="ctr"/>
            <a:r>
              <a:rPr lang="en-US" i="1" dirty="0">
                <a:latin typeface="Arial Narrow" panose="020B0606020202030204" pitchFamily="34" charset="0"/>
              </a:rPr>
              <a:t>I will attend Woodland Warriors where leaders can show me new techniques and teach me about plants and trees.”</a:t>
            </a:r>
          </a:p>
          <a:p>
            <a:pPr algn="ctr"/>
            <a:r>
              <a:rPr lang="en-US" i="1" dirty="0">
                <a:latin typeface="Arial Narrow" panose="020B0606020202030204" pitchFamily="34" charset="0"/>
              </a:rPr>
              <a:t>(Young person from Nurture by Nature Forest School)</a:t>
            </a:r>
          </a:p>
          <a:p>
            <a:endParaRPr lang="en-GB" dirty="0">
              <a:latin typeface="Arial Narrow" panose="020B0606020202030204" pitchFamily="34" charset="0"/>
            </a:endParaRPr>
          </a:p>
        </p:txBody>
      </p:sp>
      <p:pic>
        <p:nvPicPr>
          <p:cNvPr id="7" name="Picture 6">
            <a:extLst>
              <a:ext uri="{FF2B5EF4-FFF2-40B4-BE49-F238E27FC236}">
                <a16:creationId xmlns:a16="http://schemas.microsoft.com/office/drawing/2014/main" xmlns="" id="{012D8EAF-5D02-419B-A688-05CEC59CA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1134855"/>
            <a:ext cx="3156007" cy="1220216"/>
          </a:xfrm>
          <a:prstGeom prst="rect">
            <a:avLst/>
          </a:prstGeom>
        </p:spPr>
      </p:pic>
      <p:grpSp>
        <p:nvGrpSpPr>
          <p:cNvPr id="8" name="Group 7"/>
          <p:cNvGrpSpPr/>
          <p:nvPr/>
        </p:nvGrpSpPr>
        <p:grpSpPr>
          <a:xfrm>
            <a:off x="179512" y="116632"/>
            <a:ext cx="3985898" cy="724264"/>
            <a:chOff x="179512" y="116632"/>
            <a:chExt cx="3985898" cy="72426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0" name="Picture 9">
              <a:extLst>
                <a:ext uri="{FF2B5EF4-FFF2-40B4-BE49-F238E27FC236}">
                  <a16:creationId xmlns:a16="http://schemas.microsoft.com/office/drawing/2014/main" xmlns="" id="{B09A3976-2148-4D3E-BABD-DCCC6A85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1" name="Straight Connector 10">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3884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8A261D-6DD4-4BFD-BFEF-2982920FB651}"/>
              </a:ext>
            </a:extLst>
          </p:cNvPr>
          <p:cNvSpPr txBox="1"/>
          <p:nvPr/>
        </p:nvSpPr>
        <p:spPr>
          <a:xfrm>
            <a:off x="755576" y="2636912"/>
            <a:ext cx="7344816" cy="3416320"/>
          </a:xfrm>
          <a:prstGeom prst="rect">
            <a:avLst/>
          </a:prstGeom>
          <a:noFill/>
        </p:spPr>
        <p:txBody>
          <a:bodyPr wrap="square" rtlCol="0">
            <a:spAutoFit/>
          </a:bodyPr>
          <a:lstStyle/>
          <a:p>
            <a:r>
              <a:rPr lang="en-GB" b="1" dirty="0">
                <a:latin typeface="Arial Narrow" panose="020B0606020202030204" pitchFamily="34" charset="0"/>
              </a:rPr>
              <a:t>Working with Others</a:t>
            </a:r>
            <a:endParaRPr lang="en-GB" dirty="0">
              <a:latin typeface="Arial Narrow" panose="020B0606020202030204" pitchFamily="34" charset="0"/>
            </a:endParaRPr>
          </a:p>
          <a:p>
            <a:r>
              <a:rPr lang="en-US" i="1" dirty="0">
                <a:latin typeface="Arial Narrow" panose="020B0606020202030204" pitchFamily="34" charset="0"/>
              </a:rPr>
              <a:t>Working well as a team, bringing good qualities to a group </a:t>
            </a:r>
          </a:p>
          <a:p>
            <a:endParaRPr lang="en-US" i="1" dirty="0">
              <a:latin typeface="Arial Narrow" panose="020B0606020202030204" pitchFamily="34" charset="0"/>
            </a:endParaRPr>
          </a:p>
          <a:p>
            <a:r>
              <a:rPr lang="en-US" dirty="0">
                <a:latin typeface="Arial Narrow" panose="020B0606020202030204" pitchFamily="34" charset="0"/>
              </a:rPr>
              <a:t>Examples:</a:t>
            </a:r>
          </a:p>
          <a:p>
            <a:pPr marL="285750" indent="-285750">
              <a:buFont typeface="Arial" panose="020B0604020202020204" pitchFamily="34" charset="0"/>
              <a:buChar char="•"/>
            </a:pPr>
            <a:r>
              <a:rPr lang="en-US" dirty="0">
                <a:latin typeface="Arial Narrow" panose="020B0606020202030204" pitchFamily="34" charset="0"/>
              </a:rPr>
              <a:t>Joining a youth committee or project working group</a:t>
            </a:r>
          </a:p>
          <a:p>
            <a:pPr marL="285750" indent="-285750">
              <a:buFont typeface="Arial" panose="020B0604020202020204" pitchFamily="34" charset="0"/>
              <a:buChar char="•"/>
            </a:pPr>
            <a:r>
              <a:rPr lang="en-US" dirty="0">
                <a:latin typeface="Arial Narrow" panose="020B0606020202030204" pitchFamily="34" charset="0"/>
              </a:rPr>
              <a:t>Gaining confidence in group settings, contributing more in group discussions</a:t>
            </a:r>
          </a:p>
          <a:p>
            <a:pPr marL="285750" indent="-285750">
              <a:buFont typeface="Arial" panose="020B0604020202020204" pitchFamily="34" charset="0"/>
              <a:buChar char="•"/>
            </a:pPr>
            <a:r>
              <a:rPr lang="en-US" dirty="0">
                <a:latin typeface="Arial Narrow" panose="020B0606020202030204" pitchFamily="34" charset="0"/>
              </a:rPr>
              <a:t>Going on a residential with other young people they don’t know</a:t>
            </a:r>
          </a:p>
          <a:p>
            <a:pPr marL="285750" indent="-285750">
              <a:buFont typeface="Arial" panose="020B0604020202020204" pitchFamily="34" charset="0"/>
              <a:buChar char="•"/>
            </a:pPr>
            <a:r>
              <a:rPr lang="en-US" dirty="0">
                <a:latin typeface="Arial Narrow" panose="020B0606020202030204" pitchFamily="34" charset="0"/>
              </a:rPr>
              <a:t>Working with a team to </a:t>
            </a:r>
            <a:r>
              <a:rPr lang="en-US" dirty="0" err="1">
                <a:latin typeface="Arial Narrow" panose="020B0606020202030204" pitchFamily="34" charset="0"/>
              </a:rPr>
              <a:t>organise</a:t>
            </a:r>
            <a:r>
              <a:rPr lang="en-US" dirty="0">
                <a:latin typeface="Arial Narrow" panose="020B0606020202030204" pitchFamily="34" charset="0"/>
              </a:rPr>
              <a:t> an event or trip</a:t>
            </a:r>
          </a:p>
          <a:p>
            <a:pPr marL="285750" indent="-285750">
              <a:buFont typeface="Arial" panose="020B0604020202020204" pitchFamily="34" charset="0"/>
              <a:buChar char="•"/>
            </a:pPr>
            <a:endParaRPr lang="en-US" dirty="0">
              <a:latin typeface="Arial Narrow" panose="020B0606020202030204" pitchFamily="34" charset="0"/>
            </a:endParaRPr>
          </a:p>
          <a:p>
            <a:pPr algn="ctr"/>
            <a:r>
              <a:rPr lang="en-US" i="1" dirty="0">
                <a:latin typeface="Arial Narrow" panose="020B0606020202030204" pitchFamily="34" charset="0"/>
              </a:rPr>
              <a:t>“My personal goal is to improve my communication skills when talking to the group.</a:t>
            </a:r>
          </a:p>
          <a:p>
            <a:pPr algn="ctr"/>
            <a:r>
              <a:rPr lang="en-US" i="1" dirty="0">
                <a:latin typeface="Arial Narrow" panose="020B0606020202030204" pitchFamily="34" charset="0"/>
              </a:rPr>
              <a:t>I will bring up more of my ideas and learn to be less shy.”</a:t>
            </a:r>
            <a:r>
              <a:rPr lang="en-GB" i="1" dirty="0">
                <a:latin typeface="Arial Narrow" panose="020B0606020202030204" pitchFamily="34" charset="0"/>
              </a:rPr>
              <a:t> </a:t>
            </a:r>
          </a:p>
          <a:p>
            <a:pPr algn="ctr"/>
            <a:r>
              <a:rPr lang="en-GB" i="1" dirty="0">
                <a:latin typeface="Arial Narrow" panose="020B0606020202030204" pitchFamily="34" charset="0"/>
              </a:rPr>
              <a:t>(Young volunteer from Nelson’s Journey)</a:t>
            </a:r>
            <a:endParaRPr lang="en-US" i="1" dirty="0">
              <a:latin typeface="Arial Narrow" panose="020B0606020202030204" pitchFamily="34" charset="0"/>
            </a:endParaRPr>
          </a:p>
        </p:txBody>
      </p:sp>
      <p:pic>
        <p:nvPicPr>
          <p:cNvPr id="7" name="Picture 6">
            <a:extLst>
              <a:ext uri="{FF2B5EF4-FFF2-40B4-BE49-F238E27FC236}">
                <a16:creationId xmlns:a16="http://schemas.microsoft.com/office/drawing/2014/main" xmlns="" id="{531C43C9-D8DF-4015-92D0-B9F5251698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416" y="1155520"/>
            <a:ext cx="3121071" cy="1206708"/>
          </a:xfrm>
          <a:prstGeom prst="rect">
            <a:avLst/>
          </a:prstGeom>
        </p:spPr>
      </p:pic>
      <p:grpSp>
        <p:nvGrpSpPr>
          <p:cNvPr id="8" name="Group 7"/>
          <p:cNvGrpSpPr/>
          <p:nvPr/>
        </p:nvGrpSpPr>
        <p:grpSpPr>
          <a:xfrm>
            <a:off x="179512" y="116632"/>
            <a:ext cx="3985898" cy="724264"/>
            <a:chOff x="179512" y="116632"/>
            <a:chExt cx="3985898" cy="72426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0" name="Picture 9">
              <a:extLst>
                <a:ext uri="{FF2B5EF4-FFF2-40B4-BE49-F238E27FC236}">
                  <a16:creationId xmlns:a16="http://schemas.microsoft.com/office/drawing/2014/main" xmlns="" id="{B09A3976-2148-4D3E-BABD-DCCC6A85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1" name="Straight Connector 10">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4812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8A261D-6DD4-4BFD-BFEF-2982920FB651}"/>
              </a:ext>
            </a:extLst>
          </p:cNvPr>
          <p:cNvSpPr txBox="1"/>
          <p:nvPr/>
        </p:nvSpPr>
        <p:spPr>
          <a:xfrm>
            <a:off x="702883" y="2279664"/>
            <a:ext cx="7200800" cy="3970318"/>
          </a:xfrm>
          <a:prstGeom prst="rect">
            <a:avLst/>
          </a:prstGeom>
          <a:noFill/>
        </p:spPr>
        <p:txBody>
          <a:bodyPr wrap="square" rtlCol="0">
            <a:spAutoFit/>
          </a:bodyPr>
          <a:lstStyle/>
          <a:p>
            <a:r>
              <a:rPr lang="en-US" b="1" dirty="0">
                <a:latin typeface="Arial Narrow" panose="020B0606020202030204" pitchFamily="34" charset="0"/>
              </a:rPr>
              <a:t>Making a Difference to Your Community </a:t>
            </a:r>
          </a:p>
          <a:p>
            <a:r>
              <a:rPr lang="en-US" i="1" dirty="0">
                <a:latin typeface="Arial Narrow" panose="020B0606020202030204" pitchFamily="34" charset="0"/>
              </a:rPr>
              <a:t>Having a positive impact on the local community </a:t>
            </a:r>
          </a:p>
          <a:p>
            <a:endParaRPr lang="en-US" i="1" dirty="0">
              <a:latin typeface="Arial Narrow" panose="020B0606020202030204" pitchFamily="34" charset="0"/>
            </a:endParaRPr>
          </a:p>
          <a:p>
            <a:r>
              <a:rPr lang="en-US" dirty="0">
                <a:latin typeface="Arial Narrow" panose="020B0606020202030204" pitchFamily="34" charset="0"/>
              </a:rPr>
              <a:t>Examples:</a:t>
            </a:r>
          </a:p>
          <a:p>
            <a:pPr marL="285750" indent="-285750">
              <a:buFont typeface="Arial" panose="020B0604020202020204" pitchFamily="34" charset="0"/>
              <a:buChar char="•"/>
            </a:pPr>
            <a:r>
              <a:rPr lang="en-US" dirty="0" smtClean="0">
                <a:latin typeface="Arial Narrow" panose="020B0606020202030204" pitchFamily="34" charset="0"/>
              </a:rPr>
              <a:t>Taking part in a conservation project or tidying up a local park</a:t>
            </a: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Volunteering to teach computer skills to older people</a:t>
            </a:r>
          </a:p>
          <a:p>
            <a:pPr marL="285750" indent="-285750">
              <a:buFont typeface="Arial" panose="020B0604020202020204" pitchFamily="34" charset="0"/>
              <a:buChar char="•"/>
            </a:pPr>
            <a:r>
              <a:rPr lang="en-US" dirty="0">
                <a:latin typeface="Arial Narrow" panose="020B0606020202030204" pitchFamily="34" charset="0"/>
              </a:rPr>
              <a:t>Acting as a peer mentor or befriender</a:t>
            </a:r>
          </a:p>
          <a:p>
            <a:pPr marL="285750" indent="-285750">
              <a:buFont typeface="Arial" panose="020B0604020202020204" pitchFamily="34" charset="0"/>
              <a:buChar char="•"/>
            </a:pPr>
            <a:r>
              <a:rPr lang="en-US" dirty="0" smtClean="0">
                <a:latin typeface="Arial Narrow" panose="020B0606020202030204" pitchFamily="34" charset="0"/>
              </a:rPr>
              <a:t>Helping to </a:t>
            </a:r>
            <a:r>
              <a:rPr lang="en-US" dirty="0" err="1" smtClean="0">
                <a:latin typeface="Arial Narrow" panose="020B0606020202030204" pitchFamily="34" charset="0"/>
              </a:rPr>
              <a:t>organise</a:t>
            </a:r>
            <a:r>
              <a:rPr lang="en-US" dirty="0" smtClean="0">
                <a:latin typeface="Arial Narrow" panose="020B0606020202030204" pitchFamily="34" charset="0"/>
              </a:rPr>
              <a:t> a charity fundraising </a:t>
            </a:r>
            <a:r>
              <a:rPr lang="en-US" dirty="0">
                <a:latin typeface="Arial Narrow" panose="020B0606020202030204" pitchFamily="34" charset="0"/>
              </a:rPr>
              <a:t>event</a:t>
            </a:r>
          </a:p>
          <a:p>
            <a:endParaRPr lang="en-US" i="1" dirty="0">
              <a:latin typeface="Arial Narrow" panose="020B0606020202030204" pitchFamily="34" charset="0"/>
            </a:endParaRPr>
          </a:p>
          <a:p>
            <a:pPr algn="ctr"/>
            <a:r>
              <a:rPr lang="en-US" i="1" dirty="0">
                <a:latin typeface="Arial Narrow" panose="020B0606020202030204" pitchFamily="34" charset="0"/>
              </a:rPr>
              <a:t>“My personal goal is to help other young people being bullied and try to guide them and help them to solve their </a:t>
            </a:r>
            <a:r>
              <a:rPr lang="en-US" i="1" dirty="0" smtClean="0">
                <a:latin typeface="Arial Narrow" panose="020B0606020202030204" pitchFamily="34" charset="0"/>
              </a:rPr>
              <a:t>problems. I </a:t>
            </a:r>
            <a:r>
              <a:rPr lang="en-US" i="1" dirty="0">
                <a:latin typeface="Arial Narrow" panose="020B0606020202030204" pitchFamily="34" charset="0"/>
              </a:rPr>
              <a:t>am going to learn about what to do if someone is being bullied and where to signpost them to.”</a:t>
            </a:r>
          </a:p>
          <a:p>
            <a:pPr algn="ctr"/>
            <a:r>
              <a:rPr lang="en-US" i="1" dirty="0">
                <a:latin typeface="Arial Narrow" panose="020B0606020202030204" pitchFamily="34" charset="0"/>
              </a:rPr>
              <a:t>(Young person from </a:t>
            </a:r>
            <a:r>
              <a:rPr lang="en-US" i="1" dirty="0" err="1">
                <a:latin typeface="Arial Narrow" panose="020B0606020202030204" pitchFamily="34" charset="0"/>
              </a:rPr>
              <a:t>Carers</a:t>
            </a:r>
            <a:r>
              <a:rPr lang="en-US" i="1" dirty="0">
                <a:latin typeface="Arial Narrow" panose="020B0606020202030204" pitchFamily="34" charset="0"/>
              </a:rPr>
              <a:t> Trust Norfolk)</a:t>
            </a:r>
          </a:p>
          <a:p>
            <a:endParaRPr lang="en-GB" dirty="0">
              <a:latin typeface="Arial Narrow" panose="020B0606020202030204" pitchFamily="34" charset="0"/>
            </a:endParaRPr>
          </a:p>
        </p:txBody>
      </p:sp>
      <p:pic>
        <p:nvPicPr>
          <p:cNvPr id="4" name="Picture 3">
            <a:extLst>
              <a:ext uri="{FF2B5EF4-FFF2-40B4-BE49-F238E27FC236}">
                <a16:creationId xmlns:a16="http://schemas.microsoft.com/office/drawing/2014/main" xmlns="" id="{217FA026-C808-4874-8783-CC4394EFD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1046932"/>
            <a:ext cx="3206982" cy="1129985"/>
          </a:xfrm>
          <a:prstGeom prst="rect">
            <a:avLst/>
          </a:prstGeom>
        </p:spPr>
      </p:pic>
      <p:grpSp>
        <p:nvGrpSpPr>
          <p:cNvPr id="7" name="Group 6"/>
          <p:cNvGrpSpPr/>
          <p:nvPr/>
        </p:nvGrpSpPr>
        <p:grpSpPr>
          <a:xfrm>
            <a:off x="179512" y="116632"/>
            <a:ext cx="3985898" cy="724264"/>
            <a:chOff x="179512" y="116632"/>
            <a:chExt cx="3985898" cy="724264"/>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9" name="Picture 8">
              <a:extLst>
                <a:ext uri="{FF2B5EF4-FFF2-40B4-BE49-F238E27FC236}">
                  <a16:creationId xmlns:a16="http://schemas.microsoft.com/office/drawing/2014/main" xmlns="" id="{B09A3976-2148-4D3E-BABD-DCCC6A85ED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0" name="Straight Connector 9">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6335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8A261D-6DD4-4BFD-BFEF-2982920FB651}"/>
              </a:ext>
            </a:extLst>
          </p:cNvPr>
          <p:cNvSpPr txBox="1"/>
          <p:nvPr/>
        </p:nvSpPr>
        <p:spPr>
          <a:xfrm>
            <a:off x="755576" y="980728"/>
            <a:ext cx="7200800" cy="2031325"/>
          </a:xfrm>
          <a:prstGeom prst="rect">
            <a:avLst/>
          </a:prstGeom>
          <a:noFill/>
        </p:spPr>
        <p:txBody>
          <a:bodyPr wrap="square" rtlCol="0">
            <a:spAutoFit/>
          </a:bodyPr>
          <a:lstStyle/>
          <a:p>
            <a:r>
              <a:rPr lang="en-US" b="1" dirty="0">
                <a:latin typeface="Arial Narrow" panose="020B0606020202030204" pitchFamily="34" charset="0"/>
              </a:rPr>
              <a:t>Setting goals</a:t>
            </a:r>
          </a:p>
          <a:p>
            <a:endParaRPr lang="en-US" b="1" i="1" dirty="0">
              <a:latin typeface="Arial Narrow" panose="020B0606020202030204" pitchFamily="34" charset="0"/>
            </a:endParaRPr>
          </a:p>
          <a:p>
            <a:r>
              <a:rPr lang="en-US" dirty="0">
                <a:latin typeface="Arial Narrow" panose="020B0606020202030204" pitchFamily="34" charset="0"/>
              </a:rPr>
              <a:t>Goals should be SMART: specific, measurable, achievable, realistic, time-bound</a:t>
            </a:r>
          </a:p>
          <a:p>
            <a:r>
              <a:rPr lang="en-US" dirty="0">
                <a:latin typeface="Arial Narrow" panose="020B0606020202030204" pitchFamily="34" charset="0"/>
              </a:rPr>
              <a:t>They should be written in first person: ‘I will’, ‘my goal is’</a:t>
            </a:r>
          </a:p>
          <a:p>
            <a:endParaRPr lang="en-US" dirty="0">
              <a:latin typeface="Arial Narrow" panose="020B0606020202030204" pitchFamily="34" charset="0"/>
            </a:endParaRPr>
          </a:p>
          <a:p>
            <a:r>
              <a:rPr lang="en-US" dirty="0">
                <a:latin typeface="Arial Narrow" panose="020B0606020202030204" pitchFamily="34" charset="0"/>
              </a:rPr>
              <a:t>Encourage the young person to really think about what they want to achieve in specific terms – ask them ‘what would achieving your goal look like?’</a:t>
            </a:r>
          </a:p>
        </p:txBody>
      </p:sp>
      <p:pic>
        <p:nvPicPr>
          <p:cNvPr id="8" name="Picture 7" descr="A screenshot of a cell phone&#10;&#10;Description generated with very high confidence">
            <a:extLst>
              <a:ext uri="{FF2B5EF4-FFF2-40B4-BE49-F238E27FC236}">
                <a16:creationId xmlns:a16="http://schemas.microsoft.com/office/drawing/2014/main" xmlns="" id="{9E302570-CD5E-4C8C-9910-11CD39104182}"/>
              </a:ext>
            </a:extLst>
          </p:cNvPr>
          <p:cNvPicPr>
            <a:picLocks noChangeAspect="1"/>
          </p:cNvPicPr>
          <p:nvPr/>
        </p:nvPicPr>
        <p:blipFill rotWithShape="1">
          <a:blip r:embed="rId3">
            <a:extLst>
              <a:ext uri="{28A0092B-C50C-407E-A947-70E740481C1C}">
                <a14:useLocalDpi xmlns:a14="http://schemas.microsoft.com/office/drawing/2010/main" val="0"/>
              </a:ext>
            </a:extLst>
          </a:blip>
          <a:srcRect t="42179" b="4759"/>
          <a:stretch/>
        </p:blipFill>
        <p:spPr>
          <a:xfrm>
            <a:off x="1429622" y="3140232"/>
            <a:ext cx="6195497" cy="2736304"/>
          </a:xfrm>
          <a:prstGeom prst="rect">
            <a:avLst/>
          </a:prstGeom>
        </p:spPr>
      </p:pic>
      <p:sp>
        <p:nvSpPr>
          <p:cNvPr id="9" name="TextBox 8">
            <a:extLst>
              <a:ext uri="{FF2B5EF4-FFF2-40B4-BE49-F238E27FC236}">
                <a16:creationId xmlns:a16="http://schemas.microsoft.com/office/drawing/2014/main" xmlns="" id="{AC76C404-5584-481F-8D01-E1ECBBBBF09D}"/>
              </a:ext>
            </a:extLst>
          </p:cNvPr>
          <p:cNvSpPr txBox="1"/>
          <p:nvPr/>
        </p:nvSpPr>
        <p:spPr>
          <a:xfrm>
            <a:off x="1429622" y="5877272"/>
            <a:ext cx="6263528" cy="523220"/>
          </a:xfrm>
          <a:prstGeom prst="rect">
            <a:avLst/>
          </a:prstGeom>
          <a:noFill/>
        </p:spPr>
        <p:txBody>
          <a:bodyPr wrap="square" rtlCol="0">
            <a:spAutoFit/>
          </a:bodyPr>
          <a:lstStyle/>
          <a:p>
            <a:pPr algn="ctr"/>
            <a:r>
              <a:rPr lang="en-GB" sz="1400" i="1" dirty="0"/>
              <a:t>Taken from Youth Work Essentials guide to measuring outcomes:</a:t>
            </a:r>
          </a:p>
          <a:p>
            <a:pPr algn="ctr"/>
            <a:r>
              <a:rPr lang="en-GB" sz="1400" i="1" dirty="0">
                <a:hlinkClick r:id="rId4"/>
              </a:rPr>
              <a:t>http://www.youthworkessentials.org/media/51546/measuring_outcomes_lres.pdf</a:t>
            </a:r>
            <a:r>
              <a:rPr lang="en-GB" sz="1400" i="1" dirty="0"/>
              <a:t> </a:t>
            </a:r>
          </a:p>
        </p:txBody>
      </p:sp>
      <p:grpSp>
        <p:nvGrpSpPr>
          <p:cNvPr id="10" name="Group 9"/>
          <p:cNvGrpSpPr/>
          <p:nvPr/>
        </p:nvGrpSpPr>
        <p:grpSpPr>
          <a:xfrm>
            <a:off x="179512" y="116632"/>
            <a:ext cx="3985898" cy="724264"/>
            <a:chOff x="179512" y="116632"/>
            <a:chExt cx="3985898" cy="724264"/>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2" name="Picture 11">
              <a:extLst>
                <a:ext uri="{FF2B5EF4-FFF2-40B4-BE49-F238E27FC236}">
                  <a16:creationId xmlns:a16="http://schemas.microsoft.com/office/drawing/2014/main" xmlns="" id="{B09A3976-2148-4D3E-BABD-DCCC6A85E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3" name="Straight Connector 12">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6833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8A261D-6DD4-4BFD-BFEF-2982920FB651}"/>
              </a:ext>
            </a:extLst>
          </p:cNvPr>
          <p:cNvSpPr txBox="1"/>
          <p:nvPr/>
        </p:nvSpPr>
        <p:spPr>
          <a:xfrm>
            <a:off x="609584" y="1001053"/>
            <a:ext cx="7848872" cy="2215991"/>
          </a:xfrm>
          <a:prstGeom prst="rect">
            <a:avLst/>
          </a:prstGeom>
          <a:noFill/>
        </p:spPr>
        <p:txBody>
          <a:bodyPr wrap="square" rtlCol="0">
            <a:spAutoFit/>
          </a:bodyPr>
          <a:lstStyle/>
          <a:p>
            <a:pPr algn="ctr"/>
            <a:r>
              <a:rPr lang="en-US" sz="2000" b="1" dirty="0">
                <a:latin typeface="Arial Narrow" panose="020B0606020202030204" pitchFamily="34" charset="0"/>
              </a:rPr>
              <a:t>It doesn’t have to involve three separate projects</a:t>
            </a:r>
          </a:p>
          <a:p>
            <a:endParaRPr lang="en-US" sz="1050" b="1" dirty="0">
              <a:latin typeface="Arial Narrow" panose="020B0606020202030204" pitchFamily="34" charset="0"/>
            </a:endParaRPr>
          </a:p>
          <a:p>
            <a:r>
              <a:rPr lang="en-GB" dirty="0">
                <a:latin typeface="Arial Narrow" panose="020B0606020202030204" pitchFamily="34" charset="0"/>
              </a:rPr>
              <a:t>Billie and Max are young volunteers at their youth club.</a:t>
            </a:r>
            <a:br>
              <a:rPr lang="en-GB" dirty="0">
                <a:latin typeface="Arial Narrow" panose="020B0606020202030204" pitchFamily="34" charset="0"/>
              </a:rPr>
            </a:br>
            <a:r>
              <a:rPr lang="en-GB" dirty="0">
                <a:latin typeface="Arial Narrow" panose="020B0606020202030204" pitchFamily="34" charset="0"/>
              </a:rPr>
              <a:t>Every week they arrive half an hour early to help set up the room and welcome other young people, especially those who are new to the club.</a:t>
            </a:r>
            <a:br>
              <a:rPr lang="en-GB" dirty="0">
                <a:latin typeface="Arial Narrow" panose="020B0606020202030204" pitchFamily="34" charset="0"/>
              </a:rPr>
            </a:br>
            <a:r>
              <a:rPr lang="en-GB" dirty="0">
                <a:latin typeface="Arial Narrow" panose="020B0606020202030204" pitchFamily="34" charset="0"/>
              </a:rPr>
              <a:t>During the two hour session, they help run activities. Max usually helps on the craft table, and Billie loves coming up with new ideas for active games which she teaches to the other young people.</a:t>
            </a:r>
            <a:endParaRPr lang="en-GB" sz="1100" dirty="0">
              <a:latin typeface="Arial Narrow" panose="020B0606020202030204" pitchFamily="34" charset="0"/>
            </a:endParaRPr>
          </a:p>
        </p:txBody>
      </p:sp>
      <p:pic>
        <p:nvPicPr>
          <p:cNvPr id="7" name="Picture 2" descr="Image result for two teenagers">
            <a:extLst>
              <a:ext uri="{FF2B5EF4-FFF2-40B4-BE49-F238E27FC236}">
                <a16:creationId xmlns:a16="http://schemas.microsoft.com/office/drawing/2014/main" xmlns="" id="{E96B0B5D-016E-4940-B789-02403D03B5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58" t="3520" r="7244"/>
          <a:stretch/>
        </p:blipFill>
        <p:spPr bwMode="auto">
          <a:xfrm>
            <a:off x="5292079" y="2918524"/>
            <a:ext cx="3244885" cy="35032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60A3DB2-78CB-4D4F-8F6D-CDA478E40529}"/>
              </a:ext>
            </a:extLst>
          </p:cNvPr>
          <p:cNvSpPr/>
          <p:nvPr/>
        </p:nvSpPr>
        <p:spPr>
          <a:xfrm>
            <a:off x="609584" y="3217044"/>
            <a:ext cx="4682495" cy="1200329"/>
          </a:xfrm>
          <a:prstGeom prst="rect">
            <a:avLst/>
          </a:prstGeom>
        </p:spPr>
        <p:txBody>
          <a:bodyPr wrap="square">
            <a:spAutoFit/>
          </a:bodyPr>
          <a:lstStyle/>
          <a:p>
            <a:r>
              <a:rPr lang="en-GB" dirty="0">
                <a:latin typeface="Arial Narrow" panose="020B0606020202030204" pitchFamily="34" charset="0"/>
              </a:rPr>
              <a:t>After the club has finished, they stay behind for half an hour to pack up. Max helps one of the adult leaders to count the subs money and the tuck shop money, and completes a balance sheet.</a:t>
            </a:r>
          </a:p>
        </p:txBody>
      </p:sp>
      <p:sp>
        <p:nvSpPr>
          <p:cNvPr id="8" name="Rectangle 7">
            <a:extLst>
              <a:ext uri="{FF2B5EF4-FFF2-40B4-BE49-F238E27FC236}">
                <a16:creationId xmlns:a16="http://schemas.microsoft.com/office/drawing/2014/main" xmlns="" id="{7C4E596A-5A0B-4EDB-9A9D-33DDCD4A8EE8}"/>
              </a:ext>
            </a:extLst>
          </p:cNvPr>
          <p:cNvSpPr/>
          <p:nvPr/>
        </p:nvSpPr>
        <p:spPr>
          <a:xfrm>
            <a:off x="612544" y="4417373"/>
            <a:ext cx="4572000" cy="1754326"/>
          </a:xfrm>
          <a:prstGeom prst="rect">
            <a:avLst/>
          </a:prstGeom>
        </p:spPr>
        <p:txBody>
          <a:bodyPr>
            <a:spAutoFit/>
          </a:bodyPr>
          <a:lstStyle/>
          <a:p>
            <a:r>
              <a:rPr lang="en-GB" dirty="0">
                <a:latin typeface="Arial Narrow" panose="020B0606020202030204" pitchFamily="34" charset="0"/>
              </a:rPr>
              <a:t>They do this every week for a whole term and exceed the minimum 15 hours for the Norfolk Youth Award (12 weeks x 3 hours = 36 hours).</a:t>
            </a:r>
          </a:p>
          <a:p>
            <a:r>
              <a:rPr lang="en-GB" dirty="0">
                <a:latin typeface="Arial Narrow" panose="020B0606020202030204" pitchFamily="34" charset="0"/>
              </a:rPr>
              <a:t>At the end of term, they have a meeting with the adult volunteers to talk about how the term went and what they could improve for next term.</a:t>
            </a:r>
          </a:p>
        </p:txBody>
      </p:sp>
      <p:grpSp>
        <p:nvGrpSpPr>
          <p:cNvPr id="9" name="Group 8"/>
          <p:cNvGrpSpPr/>
          <p:nvPr/>
        </p:nvGrpSpPr>
        <p:grpSpPr>
          <a:xfrm>
            <a:off x="179512" y="116632"/>
            <a:ext cx="3985898" cy="724264"/>
            <a:chOff x="179512" y="116632"/>
            <a:chExt cx="3985898" cy="724264"/>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72440"/>
              <a:ext cx="1801368" cy="612648"/>
            </a:xfrm>
            <a:prstGeom prst="rect">
              <a:avLst/>
            </a:prstGeom>
          </p:spPr>
        </p:pic>
        <p:pic>
          <p:nvPicPr>
            <p:cNvPr id="11" name="Picture 10">
              <a:extLst>
                <a:ext uri="{FF2B5EF4-FFF2-40B4-BE49-F238E27FC236}">
                  <a16:creationId xmlns:a16="http://schemas.microsoft.com/office/drawing/2014/main" xmlns="" id="{B09A3976-2148-4D3E-BABD-DCCC6A85ED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9735" y="203792"/>
              <a:ext cx="1795675" cy="549944"/>
            </a:xfrm>
            <a:prstGeom prst="rect">
              <a:avLst/>
            </a:prstGeom>
          </p:spPr>
        </p:pic>
        <p:cxnSp>
          <p:nvCxnSpPr>
            <p:cNvPr id="12" name="Straight Connector 11">
              <a:extLst>
                <a:ext uri="{FF2B5EF4-FFF2-40B4-BE49-F238E27FC236}">
                  <a16:creationId xmlns:a16="http://schemas.microsoft.com/office/drawing/2014/main" xmlns="" id="{521451D0-DBC3-473E-A972-2E9EDE6305CB}"/>
                </a:ext>
              </a:extLst>
            </p:cNvPr>
            <p:cNvCxnSpPr/>
            <p:nvPr/>
          </p:nvCxnSpPr>
          <p:spPr>
            <a:xfrm flipV="1">
              <a:off x="2188823" y="116632"/>
              <a:ext cx="0" cy="724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2863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1324</Words>
  <Application>Microsoft Office PowerPoint</Application>
  <PresentationFormat>On-screen Show (4:3)</PresentationFormat>
  <Paragraphs>133</Paragraphs>
  <Slides>16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Narrow</vt:lpstr>
      <vt:lpstr>Bradley Hand ITC</vt:lpstr>
      <vt:lpstr>Calibri</vt:lpstr>
      <vt:lpstr>Freestyle Script</vt:lpstr>
      <vt:lpstr>Kristen ITC</vt:lpstr>
      <vt:lpstr>Pristina</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(Norfolk) supports voluntary and community organisations working with children and young people in Norfolk.</dc:title>
  <dc:creator>Jess Dillon</dc:creator>
  <cp:lastModifiedBy>Aimee Gedge</cp:lastModifiedBy>
  <cp:revision>67</cp:revision>
  <dcterms:created xsi:type="dcterms:W3CDTF">2013-08-19T09:37:35Z</dcterms:created>
  <dcterms:modified xsi:type="dcterms:W3CDTF">2019-05-09T14:27:53Z</dcterms:modified>
</cp:coreProperties>
</file>