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8" r:id="rId3"/>
    <p:sldId id="258" r:id="rId4"/>
    <p:sldId id="272" r:id="rId5"/>
    <p:sldId id="267" r:id="rId6"/>
    <p:sldId id="257" r:id="rId7"/>
    <p:sldId id="263" r:id="rId8"/>
    <p:sldId id="270" r:id="rId9"/>
    <p:sldId id="259" r:id="rId10"/>
    <p:sldId id="279" r:id="rId11"/>
    <p:sldId id="260" r:id="rId12"/>
    <p:sldId id="280" r:id="rId13"/>
    <p:sldId id="271"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73132" autoAdjust="0"/>
  </p:normalViewPr>
  <p:slideViewPr>
    <p:cSldViewPr>
      <p:cViewPr>
        <p:scale>
          <a:sx n="70" d="100"/>
          <a:sy n="70" d="100"/>
        </p:scale>
        <p:origin x="-2778" y="-4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2316" y="9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6A0706-9D2F-414E-8F24-DEC5432B0270}" type="datetimeFigureOut">
              <a:rPr lang="en-GB" smtClean="0"/>
              <a:t>01/11/2016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1FB54F-9DDC-4860-8419-E7923525F794}" type="slidenum">
              <a:rPr lang="en-GB" smtClean="0"/>
              <a:t>‹#›</a:t>
            </a:fld>
            <a:endParaRPr lang="en-GB"/>
          </a:p>
        </p:txBody>
      </p:sp>
    </p:spTree>
    <p:extLst>
      <p:ext uri="{BB962C8B-B14F-4D97-AF65-F5344CB8AC3E}">
        <p14:creationId xmlns:p14="http://schemas.microsoft.com/office/powerpoint/2010/main" val="138446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Stuart</a:t>
            </a:r>
          </a:p>
          <a:p>
            <a:r>
              <a:rPr lang="en-GB" dirty="0" smtClean="0"/>
              <a:t>What is your destination? (GPS), each grant will want different monitoring, your organisation will want monitoring to improve, sport’s teams monitor athletes, engineers monitor equipment, mechanics monitor vehicles (MOT), teachers monitor pupils progress, trustees monitor charities.</a:t>
            </a:r>
            <a:endParaRPr lang="en-GB" dirty="0"/>
          </a:p>
        </p:txBody>
      </p:sp>
      <p:sp>
        <p:nvSpPr>
          <p:cNvPr id="4" name="Slide Number Placeholder 3"/>
          <p:cNvSpPr>
            <a:spLocks noGrp="1"/>
          </p:cNvSpPr>
          <p:nvPr>
            <p:ph type="sldNum" sz="quarter" idx="10"/>
          </p:nvPr>
        </p:nvSpPr>
        <p:spPr/>
        <p:txBody>
          <a:bodyPr/>
          <a:lstStyle/>
          <a:p>
            <a:fld id="{E31FB54F-9DDC-4860-8419-E7923525F794}" type="slidenum">
              <a:rPr lang="en-GB" smtClean="0"/>
              <a:t>1</a:t>
            </a:fld>
            <a:endParaRPr lang="en-GB"/>
          </a:p>
        </p:txBody>
      </p:sp>
    </p:spTree>
    <p:extLst>
      <p:ext uri="{BB962C8B-B14F-4D97-AF65-F5344CB8AC3E}">
        <p14:creationId xmlns:p14="http://schemas.microsoft.com/office/powerpoint/2010/main" val="2373354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b="1" dirty="0" smtClean="0"/>
              <a:t>Stuart</a:t>
            </a:r>
          </a:p>
          <a:p>
            <a:pPr marL="0" indent="0">
              <a:buFont typeface="Arial" pitchFamily="34" charset="0"/>
              <a:buNone/>
            </a:pPr>
            <a:r>
              <a:rPr lang="en-GB" dirty="0" smtClean="0"/>
              <a:t>Illustration: Who has a monitoring app on their phone? (me: Find iPhone, </a:t>
            </a:r>
            <a:r>
              <a:rPr lang="en-GB" dirty="0" err="1" smtClean="0"/>
              <a:t>RunKeeper</a:t>
            </a:r>
            <a:r>
              <a:rPr lang="en-GB" dirty="0" smtClean="0"/>
              <a:t>, </a:t>
            </a:r>
            <a:r>
              <a:rPr lang="en-GB" dirty="0" err="1" smtClean="0"/>
              <a:t>Freeletics</a:t>
            </a:r>
            <a:r>
              <a:rPr lang="en-GB" dirty="0" smtClean="0"/>
              <a:t>, </a:t>
            </a:r>
            <a:r>
              <a:rPr lang="en-GB" dirty="0" err="1" smtClean="0"/>
              <a:t>Metics</a:t>
            </a:r>
            <a:r>
              <a:rPr lang="en-GB" dirty="0" smtClean="0"/>
              <a:t>, e-mails, social media, </a:t>
            </a:r>
            <a:r>
              <a:rPr lang="en-GB" dirty="0" err="1" smtClean="0"/>
              <a:t>etc</a:t>
            </a:r>
            <a:r>
              <a:rPr lang="en-GB" dirty="0" smtClean="0"/>
              <a:t>) </a:t>
            </a:r>
            <a:endParaRPr lang="en-GB" dirty="0"/>
          </a:p>
        </p:txBody>
      </p:sp>
      <p:sp>
        <p:nvSpPr>
          <p:cNvPr id="4" name="Slide Number Placeholder 3"/>
          <p:cNvSpPr>
            <a:spLocks noGrp="1"/>
          </p:cNvSpPr>
          <p:nvPr>
            <p:ph type="sldNum" sz="quarter" idx="10"/>
          </p:nvPr>
        </p:nvSpPr>
        <p:spPr/>
        <p:txBody>
          <a:bodyPr/>
          <a:lstStyle/>
          <a:p>
            <a:fld id="{E31FB54F-9DDC-4860-8419-E7923525F794}" type="slidenum">
              <a:rPr lang="en-GB" smtClean="0"/>
              <a:t>10</a:t>
            </a:fld>
            <a:endParaRPr lang="en-GB"/>
          </a:p>
        </p:txBody>
      </p:sp>
    </p:spTree>
    <p:extLst>
      <p:ext uri="{BB962C8B-B14F-4D97-AF65-F5344CB8AC3E}">
        <p14:creationId xmlns:p14="http://schemas.microsoft.com/office/powerpoint/2010/main" val="3888508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Cindee</a:t>
            </a:r>
          </a:p>
          <a:p>
            <a:r>
              <a:rPr lang="en-GB" b="0" dirty="0" smtClean="0"/>
              <a:t>Be</a:t>
            </a:r>
            <a:r>
              <a:rPr lang="en-GB" b="0" baseline="0" dirty="0" smtClean="0"/>
              <a:t> creative in your reporting back.  Find an exciting way to show the headlines and / or quantitative data.  </a:t>
            </a:r>
          </a:p>
          <a:p>
            <a:endParaRPr lang="en-GB" b="0" baseline="0" dirty="0" smtClean="0"/>
          </a:p>
          <a:p>
            <a:r>
              <a:rPr lang="en-GB" b="0" baseline="0" dirty="0" smtClean="0"/>
              <a:t>By using your reports for boards to build up your overall reporting you get opportunity to adjust and improve the data you collect on the way.  </a:t>
            </a:r>
          </a:p>
          <a:p>
            <a:endParaRPr lang="en-GB" b="0" baseline="0" dirty="0" smtClean="0"/>
          </a:p>
          <a:p>
            <a:r>
              <a:rPr lang="en-GB" b="0" baseline="0" dirty="0" smtClean="0"/>
              <a:t>Case studies – collect at least monthly – don’t wait to the end of the year – service user might have gone!  Allows you to get their feedback too. </a:t>
            </a:r>
          </a:p>
          <a:p>
            <a:endParaRPr lang="en-GB" b="0" baseline="0" dirty="0" smtClean="0"/>
          </a:p>
          <a:p>
            <a:r>
              <a:rPr lang="en-GB" b="0" baseline="0" dirty="0" smtClean="0"/>
              <a:t>Keep your reporting clear, concise and consistent – no-one wants to read rambling pages – put it on a plate.  Make sure it adds up!</a:t>
            </a:r>
          </a:p>
          <a:p>
            <a:endParaRPr lang="en-GB" b="0" baseline="0" dirty="0" smtClean="0"/>
          </a:p>
          <a:p>
            <a:r>
              <a:rPr lang="en-GB" b="0" baseline="0" dirty="0" smtClean="0"/>
              <a:t>Go for the feel good factor.  Funders want to feel that their money is making a difference.  Momentum small grants. </a:t>
            </a:r>
            <a:endParaRPr lang="en-GB" b="0" dirty="0"/>
          </a:p>
        </p:txBody>
      </p:sp>
      <p:sp>
        <p:nvSpPr>
          <p:cNvPr id="4" name="Slide Number Placeholder 3"/>
          <p:cNvSpPr>
            <a:spLocks noGrp="1"/>
          </p:cNvSpPr>
          <p:nvPr>
            <p:ph type="sldNum" sz="quarter" idx="10"/>
          </p:nvPr>
        </p:nvSpPr>
        <p:spPr/>
        <p:txBody>
          <a:bodyPr/>
          <a:lstStyle/>
          <a:p>
            <a:fld id="{E31FB54F-9DDC-4860-8419-E7923525F794}" type="slidenum">
              <a:rPr lang="en-GB" smtClean="0"/>
              <a:t>11</a:t>
            </a:fld>
            <a:endParaRPr lang="en-GB"/>
          </a:p>
        </p:txBody>
      </p:sp>
    </p:spTree>
    <p:extLst>
      <p:ext uri="{BB962C8B-B14F-4D97-AF65-F5344CB8AC3E}">
        <p14:creationId xmlns:p14="http://schemas.microsoft.com/office/powerpoint/2010/main" val="3720899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Cindee</a:t>
            </a:r>
          </a:p>
          <a:p>
            <a:r>
              <a:rPr lang="en-GB" b="0" dirty="0" smtClean="0"/>
              <a:t>Hopefully when you get to this point – it will be easy and you will have all the data</a:t>
            </a:r>
            <a:r>
              <a:rPr lang="en-GB" b="0" baseline="0" dirty="0" smtClean="0"/>
              <a:t> and evidence that you need – you will just be collating the data you have, rather than trying to find it. </a:t>
            </a:r>
            <a:endParaRPr lang="en-GB" b="0" dirty="0"/>
          </a:p>
        </p:txBody>
      </p:sp>
      <p:sp>
        <p:nvSpPr>
          <p:cNvPr id="4" name="Slide Number Placeholder 3"/>
          <p:cNvSpPr>
            <a:spLocks noGrp="1"/>
          </p:cNvSpPr>
          <p:nvPr>
            <p:ph type="sldNum" sz="quarter" idx="10"/>
          </p:nvPr>
        </p:nvSpPr>
        <p:spPr/>
        <p:txBody>
          <a:bodyPr/>
          <a:lstStyle/>
          <a:p>
            <a:fld id="{E31FB54F-9DDC-4860-8419-E7923525F794}" type="slidenum">
              <a:rPr lang="en-GB" smtClean="0"/>
              <a:t>12</a:t>
            </a:fld>
            <a:endParaRPr lang="en-GB"/>
          </a:p>
        </p:txBody>
      </p:sp>
    </p:spTree>
    <p:extLst>
      <p:ext uri="{BB962C8B-B14F-4D97-AF65-F5344CB8AC3E}">
        <p14:creationId xmlns:p14="http://schemas.microsoft.com/office/powerpoint/2010/main" val="357003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Stuart</a:t>
            </a:r>
          </a:p>
          <a:p>
            <a:endParaRPr lang="en-GB" dirty="0"/>
          </a:p>
        </p:txBody>
      </p:sp>
      <p:sp>
        <p:nvSpPr>
          <p:cNvPr id="4" name="Slide Number Placeholder 3"/>
          <p:cNvSpPr>
            <a:spLocks noGrp="1"/>
          </p:cNvSpPr>
          <p:nvPr>
            <p:ph type="sldNum" sz="quarter" idx="10"/>
          </p:nvPr>
        </p:nvSpPr>
        <p:spPr/>
        <p:txBody>
          <a:bodyPr/>
          <a:lstStyle/>
          <a:p>
            <a:fld id="{E31FB54F-9DDC-4860-8419-E7923525F794}" type="slidenum">
              <a:rPr lang="en-GB" smtClean="0"/>
              <a:t>13</a:t>
            </a:fld>
            <a:endParaRPr lang="en-GB"/>
          </a:p>
        </p:txBody>
      </p:sp>
    </p:spTree>
    <p:extLst>
      <p:ext uri="{BB962C8B-B14F-4D97-AF65-F5344CB8AC3E}">
        <p14:creationId xmlns:p14="http://schemas.microsoft.com/office/powerpoint/2010/main" val="3570038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Stuart</a:t>
            </a:r>
          </a:p>
          <a:p>
            <a:endParaRPr lang="en-GB" dirty="0"/>
          </a:p>
        </p:txBody>
      </p:sp>
      <p:sp>
        <p:nvSpPr>
          <p:cNvPr id="4" name="Slide Number Placeholder 3"/>
          <p:cNvSpPr>
            <a:spLocks noGrp="1"/>
          </p:cNvSpPr>
          <p:nvPr>
            <p:ph type="sldNum" sz="quarter" idx="10"/>
          </p:nvPr>
        </p:nvSpPr>
        <p:spPr/>
        <p:txBody>
          <a:bodyPr/>
          <a:lstStyle/>
          <a:p>
            <a:fld id="{E31FB54F-9DDC-4860-8419-E7923525F794}" type="slidenum">
              <a:rPr lang="en-GB" smtClean="0"/>
              <a:t>14</a:t>
            </a:fld>
            <a:endParaRPr lang="en-GB"/>
          </a:p>
        </p:txBody>
      </p:sp>
    </p:spTree>
    <p:extLst>
      <p:ext uri="{BB962C8B-B14F-4D97-AF65-F5344CB8AC3E}">
        <p14:creationId xmlns:p14="http://schemas.microsoft.com/office/powerpoint/2010/main" val="2277496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Stuart</a:t>
            </a:r>
          </a:p>
          <a:p>
            <a:endParaRPr lang="en-GB" dirty="0"/>
          </a:p>
        </p:txBody>
      </p:sp>
      <p:sp>
        <p:nvSpPr>
          <p:cNvPr id="4" name="Slide Number Placeholder 3"/>
          <p:cNvSpPr>
            <a:spLocks noGrp="1"/>
          </p:cNvSpPr>
          <p:nvPr>
            <p:ph type="sldNum" sz="quarter" idx="10"/>
          </p:nvPr>
        </p:nvSpPr>
        <p:spPr/>
        <p:txBody>
          <a:bodyPr/>
          <a:lstStyle/>
          <a:p>
            <a:fld id="{E31FB54F-9DDC-4860-8419-E7923525F794}" type="slidenum">
              <a:rPr lang="en-GB" smtClean="0"/>
              <a:t>15</a:t>
            </a:fld>
            <a:endParaRPr lang="en-GB"/>
          </a:p>
        </p:txBody>
      </p:sp>
    </p:spTree>
    <p:extLst>
      <p:ext uri="{BB962C8B-B14F-4D97-AF65-F5344CB8AC3E}">
        <p14:creationId xmlns:p14="http://schemas.microsoft.com/office/powerpoint/2010/main" val="123897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Stuart</a:t>
            </a:r>
            <a:endParaRPr lang="en-GB" dirty="0"/>
          </a:p>
        </p:txBody>
      </p:sp>
      <p:sp>
        <p:nvSpPr>
          <p:cNvPr id="4" name="Slide Number Placeholder 3"/>
          <p:cNvSpPr>
            <a:spLocks noGrp="1"/>
          </p:cNvSpPr>
          <p:nvPr>
            <p:ph type="sldNum" sz="quarter" idx="10"/>
          </p:nvPr>
        </p:nvSpPr>
        <p:spPr/>
        <p:txBody>
          <a:bodyPr/>
          <a:lstStyle/>
          <a:p>
            <a:fld id="{E31FB54F-9DDC-4860-8419-E7923525F794}" type="slidenum">
              <a:rPr lang="en-GB" smtClean="0"/>
              <a:t>2</a:t>
            </a:fld>
            <a:endParaRPr lang="en-GB"/>
          </a:p>
        </p:txBody>
      </p:sp>
    </p:spTree>
    <p:extLst>
      <p:ext uri="{BB962C8B-B14F-4D97-AF65-F5344CB8AC3E}">
        <p14:creationId xmlns:p14="http://schemas.microsoft.com/office/powerpoint/2010/main" val="237335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Stuart</a:t>
            </a:r>
            <a:endParaRPr lang="en-GB" dirty="0"/>
          </a:p>
        </p:txBody>
      </p:sp>
      <p:sp>
        <p:nvSpPr>
          <p:cNvPr id="4" name="Slide Number Placeholder 3"/>
          <p:cNvSpPr>
            <a:spLocks noGrp="1"/>
          </p:cNvSpPr>
          <p:nvPr>
            <p:ph type="sldNum" sz="quarter" idx="10"/>
          </p:nvPr>
        </p:nvSpPr>
        <p:spPr/>
        <p:txBody>
          <a:bodyPr/>
          <a:lstStyle/>
          <a:p>
            <a:fld id="{E31FB54F-9DDC-4860-8419-E7923525F794}" type="slidenum">
              <a:rPr lang="en-GB" smtClean="0"/>
              <a:t>3</a:t>
            </a:fld>
            <a:endParaRPr lang="en-GB"/>
          </a:p>
        </p:txBody>
      </p:sp>
    </p:spTree>
    <p:extLst>
      <p:ext uri="{BB962C8B-B14F-4D97-AF65-F5344CB8AC3E}">
        <p14:creationId xmlns:p14="http://schemas.microsoft.com/office/powerpoint/2010/main" val="356510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Stuart</a:t>
            </a:r>
            <a:endParaRPr lang="en-GB" dirty="0"/>
          </a:p>
        </p:txBody>
      </p:sp>
      <p:sp>
        <p:nvSpPr>
          <p:cNvPr id="4" name="Slide Number Placeholder 3"/>
          <p:cNvSpPr>
            <a:spLocks noGrp="1"/>
          </p:cNvSpPr>
          <p:nvPr>
            <p:ph type="sldNum" sz="quarter" idx="10"/>
          </p:nvPr>
        </p:nvSpPr>
        <p:spPr/>
        <p:txBody>
          <a:bodyPr/>
          <a:lstStyle/>
          <a:p>
            <a:fld id="{E31FB54F-9DDC-4860-8419-E7923525F794}" type="slidenum">
              <a:rPr lang="en-GB" smtClean="0"/>
              <a:t>4</a:t>
            </a:fld>
            <a:endParaRPr lang="en-GB"/>
          </a:p>
        </p:txBody>
      </p:sp>
    </p:spTree>
    <p:extLst>
      <p:ext uri="{BB962C8B-B14F-4D97-AF65-F5344CB8AC3E}">
        <p14:creationId xmlns:p14="http://schemas.microsoft.com/office/powerpoint/2010/main" val="356510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Stuart</a:t>
            </a:r>
          </a:p>
          <a:p>
            <a:r>
              <a:rPr lang="en-GB" dirty="0" smtClean="0"/>
              <a:t>2 volunteers to do their elevator pitch</a:t>
            </a:r>
            <a:endParaRPr lang="en-GB" dirty="0"/>
          </a:p>
        </p:txBody>
      </p:sp>
      <p:sp>
        <p:nvSpPr>
          <p:cNvPr id="4" name="Slide Number Placeholder 3"/>
          <p:cNvSpPr>
            <a:spLocks noGrp="1"/>
          </p:cNvSpPr>
          <p:nvPr>
            <p:ph type="sldNum" sz="quarter" idx="10"/>
          </p:nvPr>
        </p:nvSpPr>
        <p:spPr/>
        <p:txBody>
          <a:bodyPr/>
          <a:lstStyle/>
          <a:p>
            <a:fld id="{E31FB54F-9DDC-4860-8419-E7923525F794}" type="slidenum">
              <a:rPr lang="en-GB" smtClean="0"/>
              <a:t>5</a:t>
            </a:fld>
            <a:endParaRPr lang="en-GB"/>
          </a:p>
        </p:txBody>
      </p:sp>
    </p:spTree>
    <p:extLst>
      <p:ext uri="{BB962C8B-B14F-4D97-AF65-F5344CB8AC3E}">
        <p14:creationId xmlns:p14="http://schemas.microsoft.com/office/powerpoint/2010/main" val="356510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b="1" dirty="0" smtClean="0"/>
              <a:t>Cindee</a:t>
            </a:r>
          </a:p>
          <a:p>
            <a:pPr marL="0" indent="0">
              <a:buFont typeface="Arial" pitchFamily="34" charset="0"/>
              <a:buNone/>
            </a:pPr>
            <a:r>
              <a:rPr lang="en-GB" dirty="0" smtClean="0"/>
              <a:t>Question: Ask the group what they currently do</a:t>
            </a:r>
            <a:r>
              <a:rPr lang="en-GB" baseline="0" dirty="0" smtClean="0"/>
              <a:t> and how they monitor it / evidence their outcomes?  </a:t>
            </a:r>
          </a:p>
          <a:p>
            <a:pPr marL="0" indent="0">
              <a:buFont typeface="Arial" pitchFamily="34" charset="0"/>
              <a:buNone/>
            </a:pPr>
            <a:endParaRPr lang="en-GB" baseline="0" dirty="0" smtClean="0"/>
          </a:p>
          <a:p>
            <a:pPr marL="0" indent="0">
              <a:buFont typeface="Arial" pitchFamily="34" charset="0"/>
              <a:buNone/>
            </a:pPr>
            <a:r>
              <a:rPr lang="en-GB" baseline="0" dirty="0" smtClean="0"/>
              <a:t>The key to successful monitoring is planning and thinking about the systems that you already have in place for monitoring.   What do I need to have shown by the end of the year – do I have the systems in place to gather this data? </a:t>
            </a:r>
          </a:p>
          <a:p>
            <a:pPr marL="0" indent="0">
              <a:buFont typeface="Arial" pitchFamily="34" charset="0"/>
              <a:buNone/>
            </a:pPr>
            <a:endParaRPr lang="en-GB" baseline="0" dirty="0" smtClean="0"/>
          </a:p>
          <a:p>
            <a:pPr marL="0" indent="0">
              <a:buFont typeface="Arial" pitchFamily="34" charset="0"/>
              <a:buNone/>
            </a:pPr>
            <a:r>
              <a:rPr lang="en-GB" baseline="0" dirty="0" smtClean="0"/>
              <a:t>Think about what you already do (and measure) that funders would want to know.  What have you said that you will do? </a:t>
            </a:r>
          </a:p>
          <a:p>
            <a:pPr marL="0" indent="0">
              <a:buFont typeface="Arial" pitchFamily="34" charset="0"/>
              <a:buNone/>
            </a:pPr>
            <a:endParaRPr lang="en-GB" baseline="0" dirty="0" smtClean="0"/>
          </a:p>
          <a:p>
            <a:pPr marL="0" indent="0">
              <a:buFont typeface="Arial" pitchFamily="34" charset="0"/>
              <a:buNone/>
            </a:pPr>
            <a:r>
              <a:rPr lang="en-GB" baseline="0" dirty="0" smtClean="0"/>
              <a:t>Qualitative and quantitative data – you need a mix, quantitative is easier to gather, but harder to show impacts. </a:t>
            </a:r>
          </a:p>
          <a:p>
            <a:pPr marL="0" indent="0">
              <a:buFont typeface="Arial" pitchFamily="34" charset="0"/>
              <a:buNone/>
            </a:pPr>
            <a:endParaRPr lang="en-GB" baseline="0" dirty="0" smtClean="0"/>
          </a:p>
          <a:p>
            <a:pPr marL="0" indent="0">
              <a:buFont typeface="Arial" pitchFamily="34" charset="0"/>
              <a:buNone/>
            </a:pPr>
            <a:r>
              <a:rPr lang="en-GB" baseline="0" dirty="0" smtClean="0"/>
              <a:t>Your reporting to trustees and senior management team should be used for your reporting to funders – don’t do the same job twice. </a:t>
            </a:r>
          </a:p>
          <a:p>
            <a:pPr marL="0" indent="0">
              <a:buFont typeface="Arial" pitchFamily="34" charset="0"/>
              <a:buNone/>
            </a:pPr>
            <a:endParaRPr lang="en-GB" baseline="0" dirty="0" smtClean="0"/>
          </a:p>
          <a:p>
            <a:pPr marL="0" indent="0">
              <a:buFont typeface="Arial" pitchFamily="34" charset="0"/>
              <a:buNone/>
            </a:pPr>
            <a:r>
              <a:rPr lang="en-GB" baseline="0" dirty="0" smtClean="0"/>
              <a:t>Set up your systems to monitor your data.  Have you got baseline measures so that you can show increase / improvement / progression? If not, use the first month of the project to gather them.  Remember too that your monitoring has to be acceptable to your service users – </a:t>
            </a:r>
            <a:r>
              <a:rPr lang="en-GB" b="1" baseline="0" dirty="0" smtClean="0"/>
              <a:t>consult! </a:t>
            </a:r>
          </a:p>
          <a:p>
            <a:pPr marL="0" indent="0">
              <a:buFont typeface="Arial" pitchFamily="34" charset="0"/>
              <a:buNone/>
            </a:pPr>
            <a:endParaRPr lang="en-GB" baseline="0" dirty="0" smtClean="0"/>
          </a:p>
          <a:p>
            <a:pPr marL="0" indent="0">
              <a:buFont typeface="Arial" pitchFamily="34" charset="0"/>
              <a:buNone/>
            </a:pPr>
            <a:r>
              <a:rPr lang="en-GB" baseline="0" dirty="0" smtClean="0"/>
              <a:t>Outcomes need to be Specific, measurable, achievable, realistic and timed.  You can also be creative in the way you monitor and show outcomes. </a:t>
            </a:r>
          </a:p>
        </p:txBody>
      </p:sp>
      <p:sp>
        <p:nvSpPr>
          <p:cNvPr id="4" name="Slide Number Placeholder 3"/>
          <p:cNvSpPr>
            <a:spLocks noGrp="1"/>
          </p:cNvSpPr>
          <p:nvPr>
            <p:ph type="sldNum" sz="quarter" idx="10"/>
          </p:nvPr>
        </p:nvSpPr>
        <p:spPr/>
        <p:txBody>
          <a:bodyPr/>
          <a:lstStyle/>
          <a:p>
            <a:fld id="{E31FB54F-9DDC-4860-8419-E7923525F794}" type="slidenum">
              <a:rPr lang="en-GB" smtClean="0"/>
              <a:t>6</a:t>
            </a:fld>
            <a:endParaRPr lang="en-GB"/>
          </a:p>
        </p:txBody>
      </p:sp>
    </p:spTree>
    <p:extLst>
      <p:ext uri="{BB962C8B-B14F-4D97-AF65-F5344CB8AC3E}">
        <p14:creationId xmlns:p14="http://schemas.microsoft.com/office/powerpoint/2010/main" val="378748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Cindee</a:t>
            </a:r>
          </a:p>
          <a:p>
            <a:pPr marL="0" indent="0">
              <a:buFont typeface="Arial" pitchFamily="34" charset="0"/>
              <a:buNone/>
            </a:pPr>
            <a:r>
              <a:rPr lang="en-GB" baseline="0" dirty="0" smtClean="0"/>
              <a:t>Very easy to put in funding applications what impact you will show, but then at the end of the year struggle to prove it.  Good planning starts with writing the application – this is the point at which you should be thinking about your baseline measures and what you need to put in place to monitor and evidence your outcomes. </a:t>
            </a:r>
          </a:p>
          <a:p>
            <a:pPr marL="0" indent="0">
              <a:buFont typeface="Arial" pitchFamily="34" charset="0"/>
              <a:buNone/>
            </a:pPr>
            <a:endParaRPr lang="en-GB" baseline="0" dirty="0" smtClean="0"/>
          </a:p>
          <a:p>
            <a:pPr marL="0" indent="0">
              <a:buFont typeface="Arial" pitchFamily="34" charset="0"/>
              <a:buNone/>
            </a:pPr>
            <a:r>
              <a:rPr lang="en-GB" baseline="0" dirty="0" smtClean="0"/>
              <a:t>How am I going to evidence the outcomes that I have said I will achieve?</a:t>
            </a:r>
          </a:p>
          <a:p>
            <a:pPr marL="0" indent="0">
              <a:buFont typeface="Arial" pitchFamily="34" charset="0"/>
              <a:buNone/>
            </a:pPr>
            <a:endParaRPr lang="en-GB" baseline="0" dirty="0" smtClean="0"/>
          </a:p>
          <a:p>
            <a:pPr marL="0" indent="0">
              <a:buFont typeface="Arial" pitchFamily="34" charset="0"/>
              <a:buNone/>
            </a:pPr>
            <a:r>
              <a:rPr lang="en-GB" baseline="0" dirty="0" smtClean="0"/>
              <a:t>Are the financial systems of my organisation set up in a way that will allow me to show the costs and spend on this project?  If not, get them set up. </a:t>
            </a:r>
          </a:p>
          <a:p>
            <a:pPr marL="0" indent="0">
              <a:buFont typeface="Arial" pitchFamily="34" charset="0"/>
              <a:buNone/>
            </a:pPr>
            <a:endParaRPr lang="en-GB" baseline="0" dirty="0" smtClean="0"/>
          </a:p>
          <a:p>
            <a:endParaRPr lang="en-GB" b="1" dirty="0"/>
          </a:p>
        </p:txBody>
      </p:sp>
      <p:sp>
        <p:nvSpPr>
          <p:cNvPr id="4" name="Slide Number Placeholder 3"/>
          <p:cNvSpPr>
            <a:spLocks noGrp="1"/>
          </p:cNvSpPr>
          <p:nvPr>
            <p:ph type="sldNum" sz="quarter" idx="10"/>
          </p:nvPr>
        </p:nvSpPr>
        <p:spPr/>
        <p:txBody>
          <a:bodyPr/>
          <a:lstStyle/>
          <a:p>
            <a:fld id="{E31FB54F-9DDC-4860-8419-E7923525F794}" type="slidenum">
              <a:rPr lang="en-GB" smtClean="0"/>
              <a:t>7</a:t>
            </a:fld>
            <a:endParaRPr lang="en-GB"/>
          </a:p>
        </p:txBody>
      </p:sp>
    </p:spTree>
    <p:extLst>
      <p:ext uri="{BB962C8B-B14F-4D97-AF65-F5344CB8AC3E}">
        <p14:creationId xmlns:p14="http://schemas.microsoft.com/office/powerpoint/2010/main" val="357003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Stuart</a:t>
            </a:r>
          </a:p>
          <a:p>
            <a:r>
              <a:rPr lang="en-GB" dirty="0" smtClean="0"/>
              <a:t>Wave Effect</a:t>
            </a:r>
          </a:p>
          <a:p>
            <a:endParaRPr lang="en-GB" dirty="0"/>
          </a:p>
          <a:p>
            <a:r>
              <a:rPr lang="en-GB" dirty="0" smtClean="0"/>
              <a:t>Write down what you think each position means?</a:t>
            </a:r>
          </a:p>
          <a:p>
            <a:endParaRPr lang="en-GB" dirty="0"/>
          </a:p>
          <a:p>
            <a:endParaRPr lang="en-GB" dirty="0"/>
          </a:p>
        </p:txBody>
      </p:sp>
      <p:sp>
        <p:nvSpPr>
          <p:cNvPr id="4" name="Slide Number Placeholder 3"/>
          <p:cNvSpPr>
            <a:spLocks noGrp="1"/>
          </p:cNvSpPr>
          <p:nvPr>
            <p:ph type="sldNum" sz="quarter" idx="10"/>
          </p:nvPr>
        </p:nvSpPr>
        <p:spPr/>
        <p:txBody>
          <a:bodyPr/>
          <a:lstStyle/>
          <a:p>
            <a:fld id="{E31FB54F-9DDC-4860-8419-E7923525F794}" type="slidenum">
              <a:rPr lang="en-GB" smtClean="0"/>
              <a:t>8</a:t>
            </a:fld>
            <a:endParaRPr lang="en-GB"/>
          </a:p>
        </p:txBody>
      </p:sp>
    </p:spTree>
    <p:extLst>
      <p:ext uri="{BB962C8B-B14F-4D97-AF65-F5344CB8AC3E}">
        <p14:creationId xmlns:p14="http://schemas.microsoft.com/office/powerpoint/2010/main" val="168616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b="1" dirty="0" smtClean="0"/>
              <a:t>Stuart</a:t>
            </a:r>
            <a:endParaRPr lang="en-GB" dirty="0"/>
          </a:p>
        </p:txBody>
      </p:sp>
      <p:sp>
        <p:nvSpPr>
          <p:cNvPr id="4" name="Slide Number Placeholder 3"/>
          <p:cNvSpPr>
            <a:spLocks noGrp="1"/>
          </p:cNvSpPr>
          <p:nvPr>
            <p:ph type="sldNum" sz="quarter" idx="10"/>
          </p:nvPr>
        </p:nvSpPr>
        <p:spPr/>
        <p:txBody>
          <a:bodyPr/>
          <a:lstStyle/>
          <a:p>
            <a:fld id="{E31FB54F-9DDC-4860-8419-E7923525F794}" type="slidenum">
              <a:rPr lang="en-GB" smtClean="0"/>
              <a:t>9</a:t>
            </a:fld>
            <a:endParaRPr lang="en-GB"/>
          </a:p>
        </p:txBody>
      </p:sp>
    </p:spTree>
    <p:extLst>
      <p:ext uri="{BB962C8B-B14F-4D97-AF65-F5344CB8AC3E}">
        <p14:creationId xmlns:p14="http://schemas.microsoft.com/office/powerpoint/2010/main" val="3888508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E09F8D-CD75-4216-92E9-64FC153912B5}"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B075A-1E0B-4428-ACB3-6ADDCCD1C877}" type="slidenum">
              <a:rPr lang="en-GB" smtClean="0"/>
              <a:t>‹#›</a:t>
            </a:fld>
            <a:endParaRPr lang="en-GB"/>
          </a:p>
        </p:txBody>
      </p:sp>
    </p:spTree>
    <p:extLst>
      <p:ext uri="{BB962C8B-B14F-4D97-AF65-F5344CB8AC3E}">
        <p14:creationId xmlns:p14="http://schemas.microsoft.com/office/powerpoint/2010/main" val="16077478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E09F8D-CD75-4216-92E9-64FC153912B5}"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B075A-1E0B-4428-ACB3-6ADDCCD1C877}" type="slidenum">
              <a:rPr lang="en-GB" smtClean="0"/>
              <a:t>‹#›</a:t>
            </a:fld>
            <a:endParaRPr lang="en-GB"/>
          </a:p>
        </p:txBody>
      </p:sp>
    </p:spTree>
    <p:extLst>
      <p:ext uri="{BB962C8B-B14F-4D97-AF65-F5344CB8AC3E}">
        <p14:creationId xmlns:p14="http://schemas.microsoft.com/office/powerpoint/2010/main" val="63406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E09F8D-CD75-4216-92E9-64FC153912B5}"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B075A-1E0B-4428-ACB3-6ADDCCD1C877}" type="slidenum">
              <a:rPr lang="en-GB" smtClean="0"/>
              <a:t>‹#›</a:t>
            </a:fld>
            <a:endParaRPr lang="en-GB"/>
          </a:p>
        </p:txBody>
      </p:sp>
    </p:spTree>
    <p:extLst>
      <p:ext uri="{BB962C8B-B14F-4D97-AF65-F5344CB8AC3E}">
        <p14:creationId xmlns:p14="http://schemas.microsoft.com/office/powerpoint/2010/main" val="389706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E09F8D-CD75-4216-92E9-64FC153912B5}"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B075A-1E0B-4428-ACB3-6ADDCCD1C877}" type="slidenum">
              <a:rPr lang="en-GB" smtClean="0"/>
              <a:t>‹#›</a:t>
            </a:fld>
            <a:endParaRPr lang="en-GB"/>
          </a:p>
        </p:txBody>
      </p:sp>
    </p:spTree>
    <p:extLst>
      <p:ext uri="{BB962C8B-B14F-4D97-AF65-F5344CB8AC3E}">
        <p14:creationId xmlns:p14="http://schemas.microsoft.com/office/powerpoint/2010/main" val="157806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09F8D-CD75-4216-92E9-64FC153912B5}"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B075A-1E0B-4428-ACB3-6ADDCCD1C877}" type="slidenum">
              <a:rPr lang="en-GB" smtClean="0"/>
              <a:t>‹#›</a:t>
            </a:fld>
            <a:endParaRPr lang="en-GB"/>
          </a:p>
        </p:txBody>
      </p:sp>
    </p:spTree>
    <p:extLst>
      <p:ext uri="{BB962C8B-B14F-4D97-AF65-F5344CB8AC3E}">
        <p14:creationId xmlns:p14="http://schemas.microsoft.com/office/powerpoint/2010/main" val="46817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E09F8D-CD75-4216-92E9-64FC153912B5}"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CB075A-1E0B-4428-ACB3-6ADDCCD1C877}" type="slidenum">
              <a:rPr lang="en-GB" smtClean="0"/>
              <a:t>‹#›</a:t>
            </a:fld>
            <a:endParaRPr lang="en-GB"/>
          </a:p>
        </p:txBody>
      </p:sp>
    </p:spTree>
    <p:extLst>
      <p:ext uri="{BB962C8B-B14F-4D97-AF65-F5344CB8AC3E}">
        <p14:creationId xmlns:p14="http://schemas.microsoft.com/office/powerpoint/2010/main" val="129409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E09F8D-CD75-4216-92E9-64FC153912B5}" type="datetimeFigureOut">
              <a:rPr lang="en-GB" smtClean="0"/>
              <a:t>01/11/2016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CB075A-1E0B-4428-ACB3-6ADDCCD1C877}" type="slidenum">
              <a:rPr lang="en-GB" smtClean="0"/>
              <a:t>‹#›</a:t>
            </a:fld>
            <a:endParaRPr lang="en-GB"/>
          </a:p>
        </p:txBody>
      </p:sp>
    </p:spTree>
    <p:extLst>
      <p:ext uri="{BB962C8B-B14F-4D97-AF65-F5344CB8AC3E}">
        <p14:creationId xmlns:p14="http://schemas.microsoft.com/office/powerpoint/2010/main" val="46609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E09F8D-CD75-4216-92E9-64FC153912B5}" type="datetimeFigureOut">
              <a:rPr lang="en-GB" smtClean="0"/>
              <a:t>01/11/2016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CB075A-1E0B-4428-ACB3-6ADDCCD1C877}" type="slidenum">
              <a:rPr lang="en-GB" smtClean="0"/>
              <a:t>‹#›</a:t>
            </a:fld>
            <a:endParaRPr lang="en-GB"/>
          </a:p>
        </p:txBody>
      </p:sp>
    </p:spTree>
    <p:extLst>
      <p:ext uri="{BB962C8B-B14F-4D97-AF65-F5344CB8AC3E}">
        <p14:creationId xmlns:p14="http://schemas.microsoft.com/office/powerpoint/2010/main" val="228783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09F8D-CD75-4216-92E9-64FC153912B5}" type="datetimeFigureOut">
              <a:rPr lang="en-GB" smtClean="0"/>
              <a:t>01/11/2016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CB075A-1E0B-4428-ACB3-6ADDCCD1C877}" type="slidenum">
              <a:rPr lang="en-GB" smtClean="0"/>
              <a:t>‹#›</a:t>
            </a:fld>
            <a:endParaRPr lang="en-GB"/>
          </a:p>
        </p:txBody>
      </p:sp>
    </p:spTree>
    <p:extLst>
      <p:ext uri="{BB962C8B-B14F-4D97-AF65-F5344CB8AC3E}">
        <p14:creationId xmlns:p14="http://schemas.microsoft.com/office/powerpoint/2010/main" val="421417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09F8D-CD75-4216-92E9-64FC153912B5}"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CB075A-1E0B-4428-ACB3-6ADDCCD1C877}" type="slidenum">
              <a:rPr lang="en-GB" smtClean="0"/>
              <a:t>‹#›</a:t>
            </a:fld>
            <a:endParaRPr lang="en-GB"/>
          </a:p>
        </p:txBody>
      </p:sp>
    </p:spTree>
    <p:extLst>
      <p:ext uri="{BB962C8B-B14F-4D97-AF65-F5344CB8AC3E}">
        <p14:creationId xmlns:p14="http://schemas.microsoft.com/office/powerpoint/2010/main" val="75575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09F8D-CD75-4216-92E9-64FC153912B5}"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CB075A-1E0B-4428-ACB3-6ADDCCD1C877}" type="slidenum">
              <a:rPr lang="en-GB" smtClean="0"/>
              <a:t>‹#›</a:t>
            </a:fld>
            <a:endParaRPr lang="en-GB"/>
          </a:p>
        </p:txBody>
      </p:sp>
    </p:spTree>
    <p:extLst>
      <p:ext uri="{BB962C8B-B14F-4D97-AF65-F5344CB8AC3E}">
        <p14:creationId xmlns:p14="http://schemas.microsoft.com/office/powerpoint/2010/main" val="375759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09F8D-CD75-4216-92E9-64FC153912B5}" type="datetimeFigureOut">
              <a:rPr lang="en-GB" smtClean="0"/>
              <a:t>01/11/2016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B075A-1E0B-4428-ACB3-6ADDCCD1C877}" type="slidenum">
              <a:rPr lang="en-GB" smtClean="0"/>
              <a:t>‹#›</a:t>
            </a:fld>
            <a:endParaRPr lang="en-GB"/>
          </a:p>
        </p:txBody>
      </p:sp>
    </p:spTree>
    <p:extLst>
      <p:ext uri="{BB962C8B-B14F-4D97-AF65-F5344CB8AC3E}">
        <p14:creationId xmlns:p14="http://schemas.microsoft.com/office/powerpoint/2010/main" val="1725619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965" y="5897028"/>
            <a:ext cx="1857547" cy="844340"/>
          </a:xfrm>
          <a:prstGeom prst="rect">
            <a:avLst/>
          </a:prstGeom>
        </p:spPr>
      </p:pic>
      <p:sp>
        <p:nvSpPr>
          <p:cNvPr id="2" name="Title 1"/>
          <p:cNvSpPr>
            <a:spLocks noGrp="1"/>
          </p:cNvSpPr>
          <p:nvPr>
            <p:ph type="ctrTitle"/>
          </p:nvPr>
        </p:nvSpPr>
        <p:spPr>
          <a:xfrm>
            <a:off x="683568" y="620688"/>
            <a:ext cx="7772400" cy="1941806"/>
          </a:xfrm>
        </p:spPr>
        <p:txBody>
          <a:bodyPr>
            <a:normAutofit/>
          </a:bodyPr>
          <a:lstStyle/>
          <a:p>
            <a:r>
              <a:rPr lang="en-GB" sz="4800" dirty="0" smtClean="0">
                <a:latin typeface="Arial" pitchFamily="34" charset="0"/>
                <a:cs typeface="Arial" pitchFamily="34" charset="0"/>
              </a:rPr>
              <a:t>Monitoring </a:t>
            </a:r>
            <a:r>
              <a:rPr lang="en-GB" sz="4800" dirty="0" smtClean="0">
                <a:solidFill>
                  <a:srgbClr val="EA0000"/>
                </a:solidFill>
                <a:latin typeface="Arial" pitchFamily="34" charset="0"/>
                <a:cs typeface="Arial" pitchFamily="34" charset="0"/>
              </a:rPr>
              <a:t>&amp;</a:t>
            </a:r>
            <a:r>
              <a:rPr lang="en-GB" sz="4800" dirty="0" smtClean="0">
                <a:latin typeface="Arial" pitchFamily="34" charset="0"/>
                <a:cs typeface="Arial" pitchFamily="34" charset="0"/>
              </a:rPr>
              <a:t> Evaluating Outcomes</a:t>
            </a:r>
            <a:br>
              <a:rPr lang="en-GB" sz="4800" dirty="0" smtClean="0">
                <a:latin typeface="Arial" pitchFamily="34" charset="0"/>
                <a:cs typeface="Arial" pitchFamily="34" charset="0"/>
              </a:rPr>
            </a:br>
            <a:r>
              <a:rPr lang="en-GB" sz="2000" dirty="0" smtClean="0">
                <a:latin typeface="Arial" pitchFamily="34" charset="0"/>
                <a:cs typeface="Arial" pitchFamily="34" charset="0"/>
              </a:rPr>
              <a:t>Stuart </a:t>
            </a:r>
            <a:r>
              <a:rPr lang="en-GB" sz="2000" dirty="0" err="1" smtClean="0">
                <a:latin typeface="Arial" pitchFamily="34" charset="0"/>
                <a:cs typeface="Arial" pitchFamily="34" charset="0"/>
              </a:rPr>
              <a:t>Riddington</a:t>
            </a:r>
            <a:r>
              <a:rPr lang="en-GB" sz="2000" dirty="0" smtClean="0">
                <a:latin typeface="Arial" pitchFamily="34" charset="0"/>
                <a:cs typeface="Arial" pitchFamily="34" charset="0"/>
              </a:rPr>
              <a:t> and Cindee Crehan</a:t>
            </a:r>
            <a:endParaRPr lang="en-GB" sz="4800" dirty="0">
              <a:latin typeface="Arial" pitchFamily="34" charset="0"/>
              <a:cs typeface="Arial" pitchFamily="34" charset="0"/>
            </a:endParaRPr>
          </a:p>
        </p:txBody>
      </p:sp>
      <p:pic>
        <p:nvPicPr>
          <p:cNvPr id="1026" name="Picture 2" descr="http://www.libreafrique.org/files/evalu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780928"/>
            <a:ext cx="4608512" cy="31128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omentum RGB Small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623" y="5893752"/>
            <a:ext cx="1800225" cy="609600"/>
          </a:xfrm>
          <a:prstGeom prst="rect">
            <a:avLst/>
          </a:prstGeom>
          <a:noFill/>
          <a:ln>
            <a:noFill/>
          </a:ln>
        </p:spPr>
      </p:pic>
    </p:spTree>
    <p:extLst>
      <p:ext uri="{BB962C8B-B14F-4D97-AF65-F5344CB8AC3E}">
        <p14:creationId xmlns:p14="http://schemas.microsoft.com/office/powerpoint/2010/main" val="17753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642194"/>
          </a:xfrm>
        </p:spPr>
        <p:txBody>
          <a:bodyPr>
            <a:normAutofit/>
          </a:bodyPr>
          <a:lstStyle/>
          <a:p>
            <a:pPr lvl="0"/>
            <a:r>
              <a:rPr lang="en-GB" sz="3100" b="1" dirty="0" smtClean="0">
                <a:solidFill>
                  <a:srgbClr val="FF0000"/>
                </a:solidFill>
                <a:latin typeface="+mn-lt"/>
              </a:rPr>
              <a:t>Stage 3 </a:t>
            </a:r>
            <a:r>
              <a:rPr lang="en-GB" sz="3100" dirty="0" smtClean="0">
                <a:solidFill>
                  <a:srgbClr val="FF0000"/>
                </a:solidFill>
                <a:latin typeface="+mn-lt"/>
              </a:rPr>
              <a:t>- </a:t>
            </a:r>
            <a:r>
              <a:rPr lang="en-GB" sz="3100" b="1" dirty="0">
                <a:latin typeface="+mn-lt"/>
              </a:rPr>
              <a:t>Collect and manage </a:t>
            </a:r>
            <a:r>
              <a:rPr lang="en-GB" sz="3100" b="1" dirty="0" smtClean="0">
                <a:latin typeface="+mn-lt"/>
              </a:rPr>
              <a:t>data</a:t>
            </a:r>
            <a:endParaRPr lang="en-GB"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549" y="5877272"/>
            <a:ext cx="185896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7651" y="4581128"/>
            <a:ext cx="8820472" cy="923330"/>
          </a:xfrm>
          <a:prstGeom prst="rect">
            <a:avLst/>
          </a:prstGeom>
          <a:noFill/>
        </p:spPr>
        <p:txBody>
          <a:bodyPr wrap="square" rtlCol="0">
            <a:spAutoFit/>
          </a:bodyPr>
          <a:lstStyle/>
          <a:p>
            <a:pPr lvl="0"/>
            <a:r>
              <a:rPr lang="en-GB" dirty="0"/>
              <a:t>Database systems: </a:t>
            </a:r>
            <a:r>
              <a:rPr lang="en-GB" dirty="0" err="1"/>
              <a:t>CharityLog</a:t>
            </a:r>
            <a:r>
              <a:rPr lang="en-GB" dirty="0"/>
              <a:t>, </a:t>
            </a:r>
            <a:r>
              <a:rPr lang="en-GB" dirty="0" err="1"/>
              <a:t>Blackbaud</a:t>
            </a:r>
            <a:r>
              <a:rPr lang="en-GB" dirty="0"/>
              <a:t>, Sales Force, </a:t>
            </a:r>
            <a:r>
              <a:rPr lang="en-GB" dirty="0" err="1" smtClean="0"/>
              <a:t>ThankQ</a:t>
            </a:r>
            <a:r>
              <a:rPr lang="en-GB" dirty="0" smtClean="0"/>
              <a:t>, Excel, Access</a:t>
            </a:r>
          </a:p>
          <a:p>
            <a:pPr lvl="0"/>
            <a:endParaRPr lang="en-GB" dirty="0"/>
          </a:p>
          <a:p>
            <a:pPr lvl="0"/>
            <a:r>
              <a:rPr lang="en-GB" dirty="0" smtClean="0"/>
              <a:t>Old School – Forms, feedback and case studies</a:t>
            </a:r>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271366"/>
            <a:ext cx="1975952" cy="194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71800" y="2564904"/>
            <a:ext cx="2592288" cy="707886"/>
          </a:xfrm>
          <a:prstGeom prst="rect">
            <a:avLst/>
          </a:prstGeom>
          <a:noFill/>
        </p:spPr>
        <p:txBody>
          <a:bodyPr wrap="square" rtlCol="0">
            <a:spAutoFit/>
          </a:bodyPr>
          <a:lstStyle/>
          <a:p>
            <a:r>
              <a:rPr lang="en-GB" sz="4000" b="1" dirty="0" smtClean="0">
                <a:solidFill>
                  <a:srgbClr val="EA0000"/>
                </a:solidFill>
              </a:rPr>
              <a:t>App Game</a:t>
            </a:r>
            <a:endParaRPr lang="en-GB" sz="4000" b="1" dirty="0">
              <a:solidFill>
                <a:srgbClr val="EA0000"/>
              </a:solidFill>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2204864"/>
            <a:ext cx="3168352" cy="200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Momentum RGB Small Log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5877272"/>
            <a:ext cx="1800225" cy="609600"/>
          </a:xfrm>
          <a:prstGeom prst="rect">
            <a:avLst/>
          </a:prstGeom>
          <a:noFill/>
          <a:ln>
            <a:noFill/>
          </a:ln>
        </p:spPr>
      </p:pic>
    </p:spTree>
    <p:extLst>
      <p:ext uri="{BB962C8B-B14F-4D97-AF65-F5344CB8AC3E}">
        <p14:creationId xmlns:p14="http://schemas.microsoft.com/office/powerpoint/2010/main" val="3239290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8229600" cy="1642194"/>
          </a:xfrm>
        </p:spPr>
        <p:txBody>
          <a:bodyPr>
            <a:normAutofit/>
          </a:bodyPr>
          <a:lstStyle/>
          <a:p>
            <a:pPr lvl="0"/>
            <a:r>
              <a:rPr lang="en-GB" sz="2800" b="1" dirty="0" smtClean="0">
                <a:solidFill>
                  <a:srgbClr val="FF0000"/>
                </a:solidFill>
                <a:latin typeface="+mn-lt"/>
              </a:rPr>
              <a:t>Stage 4 – </a:t>
            </a:r>
            <a:r>
              <a:rPr lang="en-GB" sz="2800" b="1" dirty="0" smtClean="0">
                <a:latin typeface="+mn-lt"/>
              </a:rPr>
              <a:t>Produce your reports</a:t>
            </a:r>
            <a:r>
              <a:rPr lang="en-GB" sz="2800" dirty="0"/>
              <a:t/>
            </a:r>
            <a:br>
              <a:rPr lang="en-GB" sz="2800" dirty="0"/>
            </a:br>
            <a:endParaRPr lang="en-GB" sz="2800" dirty="0"/>
          </a:p>
        </p:txBody>
      </p:sp>
      <p:pic>
        <p:nvPicPr>
          <p:cNvPr id="3" name="Picture 2" descr="C:\Users\St\Desktop\IMG_15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43537" y="1853826"/>
            <a:ext cx="5256586" cy="39424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t\Desktop\IMG_15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133952" y="1874826"/>
            <a:ext cx="5232582" cy="392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174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7249"/>
            <a:ext cx="7772400" cy="1470025"/>
          </a:xfrm>
        </p:spPr>
        <p:txBody>
          <a:bodyPr>
            <a:normAutofit/>
          </a:bodyPr>
          <a:lstStyle/>
          <a:p>
            <a:r>
              <a:rPr lang="en-GB" sz="2800" b="1" dirty="0">
                <a:solidFill>
                  <a:srgbClr val="FF0000"/>
                </a:solidFill>
              </a:rPr>
              <a:t>Stage 4 – </a:t>
            </a:r>
            <a:r>
              <a:rPr lang="en-GB" sz="2800" b="1" dirty="0"/>
              <a:t>Produce your reports</a:t>
            </a:r>
            <a:endParaRPr lang="en-GB" sz="2800" b="1"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333567"/>
            <a:ext cx="2808312" cy="209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 y="1988840"/>
            <a:ext cx="5076825" cy="10001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01008"/>
            <a:ext cx="9144000" cy="1305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5325735"/>
            <a:ext cx="9144000" cy="839569"/>
          </a:xfrm>
          <a:prstGeom prst="rect">
            <a:avLst/>
          </a:prstGeom>
        </p:spPr>
      </p:pic>
    </p:spTree>
    <p:extLst>
      <p:ext uri="{BB962C8B-B14F-4D97-AF65-F5344CB8AC3E}">
        <p14:creationId xmlns:p14="http://schemas.microsoft.com/office/powerpoint/2010/main" val="3746425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1100336"/>
            <a:ext cx="6400800" cy="1752600"/>
          </a:xfrm>
        </p:spPr>
        <p:txBody>
          <a:bodyPr>
            <a:normAutofit fontScale="92500" lnSpcReduction="20000"/>
          </a:bodyPr>
          <a:lstStyle/>
          <a:p>
            <a:r>
              <a:rPr lang="en-GB" sz="5400" dirty="0" smtClean="0">
                <a:solidFill>
                  <a:srgbClr val="EA0000"/>
                </a:solidFill>
                <a:latin typeface="Arial" pitchFamily="34" charset="0"/>
                <a:cs typeface="Arial" pitchFamily="34" charset="0"/>
              </a:rPr>
              <a:t>Monitoring &amp; Evaluating Outcomes</a:t>
            </a:r>
            <a:r>
              <a:rPr lang="en-GB" dirty="0">
                <a:latin typeface="Arial" pitchFamily="34" charset="0"/>
                <a:cs typeface="Arial" pitchFamily="34" charset="0"/>
              </a:rPr>
              <a:t/>
            </a:r>
            <a:br>
              <a:rPr lang="en-GB" dirty="0">
                <a:latin typeface="Arial" pitchFamily="34" charset="0"/>
                <a:cs typeface="Arial" pitchFamily="34" charset="0"/>
              </a:rPr>
            </a:br>
            <a:endParaRPr lang="en-GB"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965" y="5897028"/>
            <a:ext cx="1857547" cy="844340"/>
          </a:xfrm>
          <a:prstGeom prst="rect">
            <a:avLst/>
          </a:prstGeom>
        </p:spPr>
      </p:pic>
      <p:pic>
        <p:nvPicPr>
          <p:cNvPr id="7170" name="Picture 2" descr="Image result for q &amp;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539" y="2564904"/>
            <a:ext cx="5594773" cy="30167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omentum RGB Small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5897028"/>
            <a:ext cx="1800225" cy="609600"/>
          </a:xfrm>
          <a:prstGeom prst="rect">
            <a:avLst/>
          </a:prstGeom>
          <a:noFill/>
          <a:ln>
            <a:noFill/>
          </a:ln>
        </p:spPr>
      </p:pic>
    </p:spTree>
    <p:extLst>
      <p:ext uri="{BB962C8B-B14F-4D97-AF65-F5344CB8AC3E}">
        <p14:creationId xmlns:p14="http://schemas.microsoft.com/office/powerpoint/2010/main" val="33378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lstStyle/>
          <a:p>
            <a:r>
              <a:rPr lang="en-GB" dirty="0" smtClean="0"/>
              <a:t>Resources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965" y="5897028"/>
            <a:ext cx="1857547" cy="844340"/>
          </a:xfrm>
          <a:prstGeom prst="rect">
            <a:avLst/>
          </a:prstGeom>
        </p:spPr>
      </p:pic>
      <p:sp>
        <p:nvSpPr>
          <p:cNvPr id="6" name="TextBox 5"/>
          <p:cNvSpPr txBox="1"/>
          <p:nvPr/>
        </p:nvSpPr>
        <p:spPr>
          <a:xfrm>
            <a:off x="792622" y="4931876"/>
            <a:ext cx="7560840" cy="369332"/>
          </a:xfrm>
          <a:prstGeom prst="rect">
            <a:avLst/>
          </a:prstGeom>
          <a:noFill/>
        </p:spPr>
        <p:txBody>
          <a:bodyPr wrap="square" rtlCol="0">
            <a:spAutoFit/>
          </a:bodyPr>
          <a:lstStyle/>
          <a:p>
            <a:pPr algn="ctr"/>
            <a:r>
              <a:rPr lang="en-GB" b="1" dirty="0" smtClean="0">
                <a:latin typeface="Arial" pitchFamily="34" charset="0"/>
                <a:cs typeface="Arial" pitchFamily="34" charset="0"/>
              </a:rPr>
              <a:t>Where there is vision and life change, funders will fund!</a:t>
            </a:r>
            <a:endParaRPr lang="en-GB" b="1" dirty="0">
              <a:latin typeface="Arial" pitchFamily="34" charset="0"/>
              <a:cs typeface="Arial" pitchFamily="34" charset="0"/>
            </a:endParaRPr>
          </a:p>
        </p:txBody>
      </p:sp>
      <p:sp>
        <p:nvSpPr>
          <p:cNvPr id="3" name="TextBox 2"/>
          <p:cNvSpPr txBox="1"/>
          <p:nvPr/>
        </p:nvSpPr>
        <p:spPr>
          <a:xfrm>
            <a:off x="987233" y="1484784"/>
            <a:ext cx="7171618" cy="3170099"/>
          </a:xfrm>
          <a:prstGeom prst="rect">
            <a:avLst/>
          </a:prstGeom>
          <a:noFill/>
        </p:spPr>
        <p:txBody>
          <a:bodyPr wrap="square" rtlCol="0">
            <a:spAutoFit/>
          </a:bodyPr>
          <a:lstStyle/>
          <a:p>
            <a:r>
              <a:rPr lang="en-GB" b="1" dirty="0" smtClean="0">
                <a:solidFill>
                  <a:srgbClr val="FF0000"/>
                </a:solidFill>
              </a:rPr>
              <a:t>Local</a:t>
            </a:r>
            <a:r>
              <a:rPr lang="en-GB" b="1" dirty="0" smtClean="0"/>
              <a:t>:</a:t>
            </a:r>
          </a:p>
          <a:p>
            <a:pPr algn="ctr"/>
            <a:endParaRPr lang="en-GB" sz="800" dirty="0"/>
          </a:p>
          <a:p>
            <a:endParaRPr lang="en-GB" sz="800" dirty="0" smtClean="0"/>
          </a:p>
          <a:p>
            <a:r>
              <a:rPr lang="en-GB" dirty="0" smtClean="0"/>
              <a:t>		www.charityedge.co.uk</a:t>
            </a:r>
            <a:endParaRPr lang="en-GB" dirty="0"/>
          </a:p>
          <a:p>
            <a:endParaRPr lang="en-GB" sz="800" dirty="0" smtClean="0"/>
          </a:p>
          <a:p>
            <a:r>
              <a:rPr lang="en-GB" b="1" dirty="0" smtClean="0">
                <a:solidFill>
                  <a:srgbClr val="FF0000"/>
                </a:solidFill>
              </a:rPr>
              <a:t>National</a:t>
            </a:r>
            <a:r>
              <a:rPr lang="en-GB" b="1" dirty="0" smtClean="0"/>
              <a:t>:</a:t>
            </a:r>
            <a:endParaRPr lang="en-GB" dirty="0"/>
          </a:p>
          <a:p>
            <a:endParaRPr lang="en-GB" sz="800" dirty="0"/>
          </a:p>
          <a:p>
            <a:r>
              <a:rPr lang="en-GB" dirty="0" smtClean="0"/>
              <a:t>		www.blackbaud.co.uk</a:t>
            </a:r>
          </a:p>
          <a:p>
            <a:endParaRPr lang="en-GB" sz="800" dirty="0" smtClean="0"/>
          </a:p>
          <a:p>
            <a:r>
              <a:rPr lang="en-GB" dirty="0"/>
              <a:t>	</a:t>
            </a:r>
            <a:r>
              <a:rPr lang="en-GB" dirty="0" smtClean="0"/>
              <a:t>	www.salesforce.com/uk</a:t>
            </a:r>
            <a:endParaRPr lang="en-GB" dirty="0"/>
          </a:p>
          <a:p>
            <a:endParaRPr lang="en-GB" sz="800" dirty="0" smtClean="0"/>
          </a:p>
          <a:p>
            <a:r>
              <a:rPr lang="en-GB" dirty="0" smtClean="0"/>
              <a:t>		Institute of Fundraising</a:t>
            </a:r>
          </a:p>
          <a:p>
            <a:r>
              <a:rPr lang="en-GB" sz="800" dirty="0"/>
              <a:t>	</a:t>
            </a:r>
            <a:r>
              <a:rPr lang="en-GB" sz="800" dirty="0" smtClean="0"/>
              <a:t>	</a:t>
            </a:r>
          </a:p>
          <a:p>
            <a:r>
              <a:rPr lang="en-GB" dirty="0" smtClean="0"/>
              <a:t>		www.fundraising.co.uk</a:t>
            </a:r>
            <a:endParaRPr lang="en-GB" dirty="0"/>
          </a:p>
          <a:p>
            <a:endParaRPr lang="en-GB" dirty="0"/>
          </a:p>
        </p:txBody>
      </p:sp>
      <p:pic>
        <p:nvPicPr>
          <p:cNvPr id="7" name="Picture 6" descr="Momentum RGB Small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5897028"/>
            <a:ext cx="1800225" cy="609600"/>
          </a:xfrm>
          <a:prstGeom prst="rect">
            <a:avLst/>
          </a:prstGeom>
          <a:noFill/>
          <a:ln>
            <a:noFill/>
          </a:ln>
        </p:spPr>
      </p:pic>
    </p:spTree>
    <p:extLst>
      <p:ext uri="{BB962C8B-B14F-4D97-AF65-F5344CB8AC3E}">
        <p14:creationId xmlns:p14="http://schemas.microsoft.com/office/powerpoint/2010/main" val="1897796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965" y="5897028"/>
            <a:ext cx="1857547" cy="844340"/>
          </a:xfrm>
          <a:prstGeom prst="rect">
            <a:avLst/>
          </a:prstGeom>
        </p:spPr>
      </p:pic>
      <p:sp>
        <p:nvSpPr>
          <p:cNvPr id="6" name="TextBox 5"/>
          <p:cNvSpPr txBox="1"/>
          <p:nvPr/>
        </p:nvSpPr>
        <p:spPr>
          <a:xfrm>
            <a:off x="755576" y="4061390"/>
            <a:ext cx="7560840" cy="1815882"/>
          </a:xfrm>
          <a:prstGeom prst="rect">
            <a:avLst/>
          </a:prstGeom>
          <a:noFill/>
        </p:spPr>
        <p:txBody>
          <a:bodyPr wrap="square" rtlCol="0">
            <a:spAutoFit/>
          </a:bodyPr>
          <a:lstStyle/>
          <a:p>
            <a:pPr algn="ctr"/>
            <a:r>
              <a:rPr lang="en-GB" sz="2800" b="1" i="1" dirty="0" smtClean="0">
                <a:solidFill>
                  <a:schemeClr val="tx1">
                    <a:lumMod val="50000"/>
                    <a:lumOff val="50000"/>
                  </a:schemeClr>
                </a:solidFill>
              </a:rPr>
              <a:t>‘Aim for nothing, and you will hit it every time’ Shawn </a:t>
            </a:r>
            <a:r>
              <a:rPr lang="en-GB" sz="2800" b="1" i="1" dirty="0" err="1" smtClean="0">
                <a:solidFill>
                  <a:schemeClr val="tx1">
                    <a:lumMod val="50000"/>
                    <a:lumOff val="50000"/>
                  </a:schemeClr>
                </a:solidFill>
              </a:rPr>
              <a:t>Sherrick</a:t>
            </a:r>
            <a:endParaRPr lang="en-GB" sz="2800" b="1" i="1" dirty="0" smtClean="0">
              <a:solidFill>
                <a:schemeClr val="tx1">
                  <a:lumMod val="50000"/>
                  <a:lumOff val="50000"/>
                </a:schemeClr>
              </a:solidFill>
            </a:endParaRPr>
          </a:p>
          <a:p>
            <a:pPr algn="ctr"/>
            <a:endParaRPr lang="en-GB" sz="2800" dirty="0" smtClean="0"/>
          </a:p>
          <a:p>
            <a:pPr algn="ctr"/>
            <a:endParaRPr lang="en-GB" sz="28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3" y="348658"/>
            <a:ext cx="3600400" cy="358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Momentum RGB Small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5877272"/>
            <a:ext cx="1800225" cy="609600"/>
          </a:xfrm>
          <a:prstGeom prst="rect">
            <a:avLst/>
          </a:prstGeom>
          <a:noFill/>
          <a:ln>
            <a:noFill/>
          </a:ln>
        </p:spPr>
      </p:pic>
    </p:spTree>
    <p:extLst>
      <p:ext uri="{BB962C8B-B14F-4D97-AF65-F5344CB8AC3E}">
        <p14:creationId xmlns:p14="http://schemas.microsoft.com/office/powerpoint/2010/main" val="1973366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965" y="5897028"/>
            <a:ext cx="1857547" cy="844340"/>
          </a:xfrm>
          <a:prstGeom prst="rect">
            <a:avLst/>
          </a:prstGeom>
        </p:spPr>
      </p:pic>
      <p:sp>
        <p:nvSpPr>
          <p:cNvPr id="2" name="Title 1"/>
          <p:cNvSpPr>
            <a:spLocks noGrp="1"/>
          </p:cNvSpPr>
          <p:nvPr>
            <p:ph type="ctrTitle"/>
          </p:nvPr>
        </p:nvSpPr>
        <p:spPr>
          <a:xfrm>
            <a:off x="683568" y="260648"/>
            <a:ext cx="7772400" cy="1224136"/>
          </a:xfrm>
        </p:spPr>
        <p:txBody>
          <a:bodyPr>
            <a:normAutofit/>
          </a:bodyPr>
          <a:lstStyle/>
          <a:p>
            <a:r>
              <a:rPr lang="en-GB" sz="3600" b="1" dirty="0" smtClean="0">
                <a:latin typeface="Arial" pitchFamily="34" charset="0"/>
                <a:cs typeface="Arial" pitchFamily="34" charset="0"/>
              </a:rPr>
              <a:t>Aims &amp; Outcomes</a:t>
            </a:r>
            <a:endParaRPr lang="en-GB" sz="3600" b="1" dirty="0">
              <a:latin typeface="Arial" pitchFamily="34" charset="0"/>
              <a:cs typeface="Arial" pitchFamily="34" charset="0"/>
            </a:endParaRPr>
          </a:p>
        </p:txBody>
      </p:sp>
      <p:sp>
        <p:nvSpPr>
          <p:cNvPr id="3" name="TextBox 2"/>
          <p:cNvSpPr txBox="1"/>
          <p:nvPr/>
        </p:nvSpPr>
        <p:spPr>
          <a:xfrm>
            <a:off x="539552" y="1772816"/>
            <a:ext cx="8064896" cy="4278094"/>
          </a:xfrm>
          <a:prstGeom prst="rect">
            <a:avLst/>
          </a:prstGeom>
          <a:noFill/>
        </p:spPr>
        <p:txBody>
          <a:bodyPr wrap="square" rtlCol="0">
            <a:spAutoFit/>
          </a:bodyPr>
          <a:lstStyle/>
          <a:p>
            <a:r>
              <a:rPr lang="en-GB" b="1" dirty="0">
                <a:solidFill>
                  <a:srgbClr val="FF0000"/>
                </a:solidFill>
              </a:rPr>
              <a:t>What are the Course Aims</a:t>
            </a:r>
            <a:r>
              <a:rPr lang="en-GB" b="1" dirty="0" smtClean="0">
                <a:solidFill>
                  <a:srgbClr val="FF0000"/>
                </a:solidFill>
              </a:rPr>
              <a:t>?</a:t>
            </a:r>
          </a:p>
          <a:p>
            <a:endParaRPr lang="en-GB" sz="1000" dirty="0">
              <a:solidFill>
                <a:srgbClr val="FF0000"/>
              </a:solidFill>
            </a:endParaRPr>
          </a:p>
          <a:p>
            <a:r>
              <a:rPr lang="en-GB" b="1" dirty="0"/>
              <a:t>This course will enhance the monitoring and evidencing for your organisation, creating stronger structures and systems for reporting back to funders through your grant reports and growing your organisations best practise  </a:t>
            </a:r>
            <a:endParaRPr lang="en-GB" dirty="0"/>
          </a:p>
          <a:p>
            <a:r>
              <a:rPr lang="en-GB" b="1" dirty="0"/>
              <a:t> </a:t>
            </a:r>
            <a:endParaRPr lang="en-GB" dirty="0"/>
          </a:p>
          <a:p>
            <a:r>
              <a:rPr lang="en-GB" b="1" dirty="0">
                <a:solidFill>
                  <a:srgbClr val="EA0000"/>
                </a:solidFill>
              </a:rPr>
              <a:t>What are the Learning </a:t>
            </a:r>
            <a:r>
              <a:rPr lang="en-GB" b="1" dirty="0" smtClean="0">
                <a:solidFill>
                  <a:srgbClr val="EA0000"/>
                </a:solidFill>
              </a:rPr>
              <a:t>Outcomes</a:t>
            </a:r>
          </a:p>
          <a:p>
            <a:endParaRPr lang="en-GB" sz="1000" dirty="0">
              <a:solidFill>
                <a:srgbClr val="EA0000"/>
              </a:solidFill>
            </a:endParaRPr>
          </a:p>
          <a:p>
            <a:pPr marL="285750" lvl="0" indent="-285750">
              <a:buFont typeface="Arial" pitchFamily="34" charset="0"/>
              <a:buChar char="•"/>
            </a:pPr>
            <a:r>
              <a:rPr lang="en-GB" b="1" dirty="0"/>
              <a:t>Improve the operation and management of your reporting to funders</a:t>
            </a:r>
            <a:endParaRPr lang="en-GB" dirty="0"/>
          </a:p>
          <a:p>
            <a:pPr marL="285750" lvl="0" indent="-285750">
              <a:buFont typeface="Arial" pitchFamily="34" charset="0"/>
              <a:buChar char="•"/>
            </a:pPr>
            <a:r>
              <a:rPr lang="en-GB" b="1" dirty="0"/>
              <a:t>Make use of logical, strategic and result-orientated frameworks to control and monitor programmes and projects</a:t>
            </a:r>
            <a:endParaRPr lang="en-GB" dirty="0"/>
          </a:p>
          <a:p>
            <a:pPr marL="285750" lvl="0" indent="-285750">
              <a:buFont typeface="Arial" pitchFamily="34" charset="0"/>
              <a:buChar char="•"/>
            </a:pPr>
            <a:r>
              <a:rPr lang="en-GB" b="1" dirty="0"/>
              <a:t>Collect and manage data to inform learning and identify solutions and present the results of the evaluation analysis</a:t>
            </a:r>
            <a:endParaRPr lang="en-GB" dirty="0"/>
          </a:p>
          <a:p>
            <a:pPr marL="285750" lvl="0" indent="-285750">
              <a:buFont typeface="Arial" pitchFamily="34" charset="0"/>
              <a:buChar char="•"/>
            </a:pPr>
            <a:r>
              <a:rPr lang="en-GB" b="1" dirty="0" smtClean="0"/>
              <a:t>Plan and track the benefits of projects</a:t>
            </a:r>
            <a:endParaRPr lang="en-GB" dirty="0" smtClean="0"/>
          </a:p>
          <a:p>
            <a:endParaRPr lang="en-GB" dirty="0" smtClean="0"/>
          </a:p>
          <a:p>
            <a:endParaRPr lang="en-GB" dirty="0"/>
          </a:p>
        </p:txBody>
      </p:sp>
      <p:pic>
        <p:nvPicPr>
          <p:cNvPr id="6" name="Picture 5" descr="Momentum RGB Small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256" y="5906549"/>
            <a:ext cx="1800225" cy="609600"/>
          </a:xfrm>
          <a:prstGeom prst="rect">
            <a:avLst/>
          </a:prstGeom>
          <a:noFill/>
          <a:ln>
            <a:noFill/>
          </a:ln>
        </p:spPr>
      </p:pic>
    </p:spTree>
    <p:extLst>
      <p:ext uri="{BB962C8B-B14F-4D97-AF65-F5344CB8AC3E}">
        <p14:creationId xmlns:p14="http://schemas.microsoft.com/office/powerpoint/2010/main" val="2764799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b="1" dirty="0" smtClean="0">
                <a:solidFill>
                  <a:srgbClr val="FF0000"/>
                </a:solidFill>
              </a:rPr>
              <a:t>What does monitoring </a:t>
            </a:r>
            <a:br>
              <a:rPr lang="en-GB" b="1" dirty="0" smtClean="0">
                <a:solidFill>
                  <a:srgbClr val="FF0000"/>
                </a:solidFill>
              </a:rPr>
            </a:br>
            <a:r>
              <a:rPr lang="en-GB" b="1" dirty="0" smtClean="0">
                <a:solidFill>
                  <a:srgbClr val="FF0000"/>
                </a:solidFill>
              </a:rPr>
              <a:t>mean to you?</a:t>
            </a:r>
            <a:endParaRPr lang="en-GB"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965" y="5897028"/>
            <a:ext cx="1857547" cy="844340"/>
          </a:xfrm>
          <a:prstGeom prst="rect">
            <a:avLst/>
          </a:prstGeom>
        </p:spPr>
      </p:pic>
      <p:sp>
        <p:nvSpPr>
          <p:cNvPr id="7" name="AutoShape 2" descr="Image result for inside elevato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descr="Momentum RGB Small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5897028"/>
            <a:ext cx="1800225" cy="609600"/>
          </a:xfrm>
          <a:prstGeom prst="rect">
            <a:avLst/>
          </a:prstGeom>
          <a:noFill/>
          <a:ln>
            <a:noFill/>
          </a:ln>
        </p:spPr>
      </p:pic>
    </p:spTree>
    <p:extLst>
      <p:ext uri="{BB962C8B-B14F-4D97-AF65-F5344CB8AC3E}">
        <p14:creationId xmlns:p14="http://schemas.microsoft.com/office/powerpoint/2010/main" val="315494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b="1" dirty="0" smtClean="0">
                <a:solidFill>
                  <a:srgbClr val="FF0000"/>
                </a:solidFill>
              </a:rPr>
              <a:t>What does monitoring </a:t>
            </a:r>
            <a:br>
              <a:rPr lang="en-GB" b="1" dirty="0" smtClean="0">
                <a:solidFill>
                  <a:srgbClr val="FF0000"/>
                </a:solidFill>
              </a:rPr>
            </a:br>
            <a:r>
              <a:rPr lang="en-GB" b="1" dirty="0" smtClean="0">
                <a:solidFill>
                  <a:srgbClr val="FF0000"/>
                </a:solidFill>
              </a:rPr>
              <a:t>mean to you?</a:t>
            </a:r>
            <a:endParaRPr lang="en-GB"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965" y="5897028"/>
            <a:ext cx="1857547" cy="844340"/>
          </a:xfrm>
          <a:prstGeom prst="rect">
            <a:avLst/>
          </a:prstGeom>
        </p:spPr>
      </p:pic>
      <p:sp>
        <p:nvSpPr>
          <p:cNvPr id="7" name="AutoShape 2" descr="Image result for inside elevato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611560" y="2492896"/>
            <a:ext cx="7992888" cy="2062103"/>
          </a:xfrm>
          <a:prstGeom prst="rect">
            <a:avLst/>
          </a:prstGeom>
          <a:noFill/>
        </p:spPr>
        <p:txBody>
          <a:bodyPr wrap="square" rtlCol="0">
            <a:spAutoFit/>
          </a:bodyPr>
          <a:lstStyle/>
          <a:p>
            <a:r>
              <a:rPr lang="en-GB" sz="3200" dirty="0" smtClean="0"/>
              <a:t>‘Observe and check the progress or quality of (something) over a period of time.’ </a:t>
            </a:r>
            <a:endParaRPr lang="en-GB" sz="3200" dirty="0"/>
          </a:p>
          <a:p>
            <a:endParaRPr lang="en-GB" sz="3200" dirty="0" smtClean="0"/>
          </a:p>
          <a:p>
            <a:r>
              <a:rPr lang="en-GB" sz="3200" dirty="0" smtClean="0"/>
              <a:t>‘Keep under systematic review’</a:t>
            </a:r>
            <a:endParaRPr lang="en-GB" sz="3200" dirty="0"/>
          </a:p>
        </p:txBody>
      </p:sp>
      <p:pic>
        <p:nvPicPr>
          <p:cNvPr id="8" name="Picture 7" descr="Momentum RGB Small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5897028"/>
            <a:ext cx="1800225" cy="609600"/>
          </a:xfrm>
          <a:prstGeom prst="rect">
            <a:avLst/>
          </a:prstGeom>
          <a:noFill/>
          <a:ln>
            <a:noFill/>
          </a:ln>
        </p:spPr>
      </p:pic>
    </p:spTree>
    <p:extLst>
      <p:ext uri="{BB962C8B-B14F-4D97-AF65-F5344CB8AC3E}">
        <p14:creationId xmlns:p14="http://schemas.microsoft.com/office/powerpoint/2010/main" val="2621510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965" y="5897028"/>
            <a:ext cx="1857547" cy="844340"/>
          </a:xfrm>
          <a:prstGeom prst="rect">
            <a:avLst/>
          </a:prstGeom>
        </p:spPr>
      </p:pic>
      <p:sp>
        <p:nvSpPr>
          <p:cNvPr id="3" name="TextBox 2"/>
          <p:cNvSpPr txBox="1"/>
          <p:nvPr/>
        </p:nvSpPr>
        <p:spPr>
          <a:xfrm>
            <a:off x="1042860" y="692696"/>
            <a:ext cx="7272808" cy="707886"/>
          </a:xfrm>
          <a:prstGeom prst="rect">
            <a:avLst/>
          </a:prstGeom>
          <a:noFill/>
        </p:spPr>
        <p:txBody>
          <a:bodyPr wrap="square" rtlCol="0">
            <a:spAutoFit/>
          </a:bodyPr>
          <a:lstStyle/>
          <a:p>
            <a:pPr algn="ctr"/>
            <a:r>
              <a:rPr lang="en-GB" sz="4000" b="1" dirty="0" smtClean="0">
                <a:solidFill>
                  <a:srgbClr val="EA0000"/>
                </a:solidFill>
              </a:rPr>
              <a:t>Game Time: </a:t>
            </a:r>
            <a:r>
              <a:rPr lang="en-GB" sz="4000" i="1" dirty="0" smtClean="0"/>
              <a:t>Chinese Whispers</a:t>
            </a:r>
            <a:endParaRPr lang="en-GB" sz="4000" i="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7777" y="1772816"/>
            <a:ext cx="5816551" cy="3875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Momentum RGB Small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5920197"/>
            <a:ext cx="1800225" cy="609600"/>
          </a:xfrm>
          <a:prstGeom prst="rect">
            <a:avLst/>
          </a:prstGeom>
          <a:noFill/>
          <a:ln>
            <a:noFill/>
          </a:ln>
        </p:spPr>
      </p:pic>
    </p:spTree>
    <p:extLst>
      <p:ext uri="{BB962C8B-B14F-4D97-AF65-F5344CB8AC3E}">
        <p14:creationId xmlns:p14="http://schemas.microsoft.com/office/powerpoint/2010/main" val="3280909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272" y="490662"/>
            <a:ext cx="6995120" cy="1138138"/>
          </a:xfrm>
        </p:spPr>
        <p:txBody>
          <a:bodyPr>
            <a:normAutofit/>
          </a:bodyPr>
          <a:lstStyle/>
          <a:p>
            <a:pPr lvl="0"/>
            <a:r>
              <a:rPr lang="en-GB" sz="2800" b="1" dirty="0" smtClean="0">
                <a:solidFill>
                  <a:srgbClr val="FF0000"/>
                </a:solidFill>
                <a:latin typeface="+mn-lt"/>
              </a:rPr>
              <a:t>Stage 1 – </a:t>
            </a:r>
            <a:r>
              <a:rPr lang="en-GB" sz="2800" b="1" dirty="0" smtClean="0">
                <a:latin typeface="+mn-lt"/>
              </a:rPr>
              <a:t>Understand what you need to monitor and evidence</a:t>
            </a:r>
            <a:endParaRPr lang="en-GB" sz="2800" dirty="0">
              <a:solidFill>
                <a:srgbClr val="FF0000"/>
              </a:solidFill>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549" y="5877272"/>
            <a:ext cx="185896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9766" y="2057941"/>
            <a:ext cx="7848872" cy="2739211"/>
          </a:xfrm>
          <a:prstGeom prst="rect">
            <a:avLst/>
          </a:prstGeom>
          <a:noFill/>
        </p:spPr>
        <p:txBody>
          <a:bodyPr wrap="square" rtlCol="0">
            <a:spAutoFit/>
          </a:bodyPr>
          <a:lstStyle/>
          <a:p>
            <a:pPr marL="285750" indent="-285750">
              <a:buFont typeface="Arial" pitchFamily="34" charset="0"/>
              <a:buChar char="•"/>
            </a:pPr>
            <a:r>
              <a:rPr lang="en-GB" sz="2000" dirty="0" smtClean="0"/>
              <a:t>What do you currently do or use?</a:t>
            </a:r>
          </a:p>
          <a:p>
            <a:pPr marL="285750" indent="-285750">
              <a:buFont typeface="Arial" pitchFamily="34" charset="0"/>
              <a:buChar char="•"/>
            </a:pPr>
            <a:r>
              <a:rPr lang="en-GB" sz="2000" dirty="0" smtClean="0">
                <a:solidFill>
                  <a:srgbClr val="EA0000"/>
                </a:solidFill>
              </a:rPr>
              <a:t>What do funders (and prospective funders) want to know?</a:t>
            </a:r>
          </a:p>
          <a:p>
            <a:pPr marL="285750" indent="-285750">
              <a:buFont typeface="Arial" pitchFamily="34" charset="0"/>
              <a:buChar char="•"/>
            </a:pPr>
            <a:r>
              <a:rPr lang="en-GB" sz="2000" dirty="0" smtClean="0"/>
              <a:t>What do Trustees and the Senior Management Team want to know</a:t>
            </a:r>
          </a:p>
          <a:p>
            <a:pPr marL="285750" indent="-285750">
              <a:buFont typeface="Arial" pitchFamily="34" charset="0"/>
              <a:buChar char="•"/>
            </a:pPr>
            <a:r>
              <a:rPr lang="en-GB" sz="2000" dirty="0" smtClean="0"/>
              <a:t>Map out projects with your new system</a:t>
            </a:r>
          </a:p>
          <a:p>
            <a:pPr marL="285750" indent="-285750">
              <a:buFont typeface="Arial" pitchFamily="34" charset="0"/>
              <a:buChar char="•"/>
            </a:pPr>
            <a:r>
              <a:rPr lang="en-GB" sz="2000" dirty="0" smtClean="0"/>
              <a:t>S.M.A.R.T</a:t>
            </a:r>
          </a:p>
          <a:p>
            <a:pPr marL="285750" indent="-285750">
              <a:buFont typeface="Arial" pitchFamily="34" charset="0"/>
              <a:buChar char="•"/>
            </a:pPr>
            <a:endParaRPr lang="en-GB" dirty="0" smtClean="0"/>
          </a:p>
          <a:p>
            <a:endParaRPr lang="en-GB" dirty="0" smtClean="0"/>
          </a:p>
          <a:p>
            <a:endParaRPr lang="en-GB" dirty="0"/>
          </a:p>
          <a:p>
            <a:endParaRPr lang="en-GB"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933056"/>
            <a:ext cx="5472608" cy="197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Momentum RGB Small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259" y="5996334"/>
            <a:ext cx="1800225" cy="609600"/>
          </a:xfrm>
          <a:prstGeom prst="rect">
            <a:avLst/>
          </a:prstGeom>
          <a:noFill/>
          <a:ln>
            <a:noFill/>
          </a:ln>
        </p:spPr>
      </p:pic>
    </p:spTree>
    <p:extLst>
      <p:ext uri="{BB962C8B-B14F-4D97-AF65-F5344CB8AC3E}">
        <p14:creationId xmlns:p14="http://schemas.microsoft.com/office/powerpoint/2010/main" val="1187490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7249"/>
            <a:ext cx="7772400" cy="1470025"/>
          </a:xfrm>
        </p:spPr>
        <p:txBody>
          <a:bodyPr/>
          <a:lstStyle/>
          <a:p>
            <a:r>
              <a:rPr lang="en-GB" b="1" dirty="0" smtClean="0">
                <a:solidFill>
                  <a:srgbClr val="FF0000"/>
                </a:solidFill>
              </a:rPr>
              <a:t>What do Funders want?</a:t>
            </a:r>
            <a:endParaRPr lang="en-GB" b="1"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333567"/>
            <a:ext cx="2808312" cy="209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 y="1988840"/>
            <a:ext cx="5076825" cy="10001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01008"/>
            <a:ext cx="9144000" cy="1305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5325735"/>
            <a:ext cx="9144000" cy="839569"/>
          </a:xfrm>
          <a:prstGeom prst="rect">
            <a:avLst/>
          </a:prstGeom>
        </p:spPr>
      </p:pic>
    </p:spTree>
    <p:extLst>
      <p:ext uri="{BB962C8B-B14F-4D97-AF65-F5344CB8AC3E}">
        <p14:creationId xmlns:p14="http://schemas.microsoft.com/office/powerpoint/2010/main" val="3647507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549" y="5877272"/>
            <a:ext cx="185896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87624" y="334397"/>
            <a:ext cx="6696744" cy="523220"/>
          </a:xfrm>
          <a:prstGeom prst="rect">
            <a:avLst/>
          </a:prstGeom>
          <a:noFill/>
        </p:spPr>
        <p:txBody>
          <a:bodyPr wrap="square" rtlCol="0">
            <a:spAutoFit/>
          </a:bodyPr>
          <a:lstStyle/>
          <a:p>
            <a:r>
              <a:rPr lang="en-GB" sz="2800" b="1" dirty="0">
                <a:solidFill>
                  <a:srgbClr val="FF0000"/>
                </a:solidFill>
              </a:rPr>
              <a:t>Stage 2 - </a:t>
            </a:r>
            <a:r>
              <a:rPr lang="en-GB" sz="2800" b="1" dirty="0" smtClean="0"/>
              <a:t>Monitor </a:t>
            </a:r>
            <a:r>
              <a:rPr lang="en-GB" sz="2800" b="1" dirty="0"/>
              <a:t>programmes and projects</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128446"/>
            <a:ext cx="3585373" cy="353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1700808"/>
            <a:ext cx="8229600" cy="4392488"/>
          </a:xfrm>
        </p:spPr>
        <p:txBody>
          <a:bodyPr>
            <a:normAutofit/>
          </a:bodyPr>
          <a:lstStyle/>
          <a:p>
            <a:pPr lvl="0" algn="l"/>
            <a:r>
              <a:rPr lang="en-GB" sz="2000" b="1" dirty="0" smtClean="0">
                <a:solidFill>
                  <a:srgbClr val="EA0000"/>
                </a:solidFill>
                <a:latin typeface="+mn-lt"/>
              </a:rPr>
              <a:t>1. Measure</a:t>
            </a:r>
            <a:r>
              <a:rPr lang="en-GB" sz="2000" dirty="0" smtClean="0">
                <a:latin typeface="+mn-lt"/>
              </a:rPr>
              <a:t/>
            </a:r>
            <a:br>
              <a:rPr lang="en-GB" sz="2000" dirty="0" smtClean="0">
                <a:latin typeface="+mn-lt"/>
              </a:rPr>
            </a:br>
            <a:r>
              <a:rPr lang="en-GB" sz="2000" dirty="0" smtClean="0">
                <a:latin typeface="+mn-lt"/>
              </a:rPr>
              <a:t>How do we collate information?</a:t>
            </a:r>
            <a:br>
              <a:rPr lang="en-GB" sz="2000" dirty="0" smtClean="0">
                <a:latin typeface="+mn-lt"/>
              </a:rPr>
            </a:br>
            <a:r>
              <a:rPr lang="en-GB" sz="2000" dirty="0" smtClean="0">
                <a:latin typeface="+mn-lt"/>
              </a:rPr>
              <a:t>What tools can we use?</a:t>
            </a:r>
            <a:br>
              <a:rPr lang="en-GB" sz="2000" dirty="0" smtClean="0">
                <a:latin typeface="+mn-lt"/>
              </a:rPr>
            </a:br>
            <a:r>
              <a:rPr lang="en-GB" sz="2000" dirty="0" smtClean="0">
                <a:latin typeface="+mn-lt"/>
              </a:rPr>
              <a:t/>
            </a:r>
            <a:br>
              <a:rPr lang="en-GB" sz="2000" dirty="0" smtClean="0">
                <a:latin typeface="+mn-lt"/>
              </a:rPr>
            </a:br>
            <a:r>
              <a:rPr lang="en-GB" sz="2000" b="1" dirty="0" smtClean="0">
                <a:solidFill>
                  <a:srgbClr val="EA0000"/>
                </a:solidFill>
                <a:latin typeface="+mn-lt"/>
              </a:rPr>
              <a:t>2. Assess</a:t>
            </a:r>
            <a:r>
              <a:rPr lang="en-GB" sz="2000" dirty="0" smtClean="0">
                <a:latin typeface="+mn-lt"/>
              </a:rPr>
              <a:t/>
            </a:r>
            <a:br>
              <a:rPr lang="en-GB" sz="2000" dirty="0" smtClean="0">
                <a:latin typeface="+mn-lt"/>
              </a:rPr>
            </a:br>
            <a:r>
              <a:rPr lang="en-GB" sz="2000" dirty="0" smtClean="0">
                <a:latin typeface="+mn-lt"/>
              </a:rPr>
              <a:t>How do we review information</a:t>
            </a:r>
            <a:br>
              <a:rPr lang="en-GB" sz="2000" dirty="0" smtClean="0">
                <a:latin typeface="+mn-lt"/>
              </a:rPr>
            </a:br>
            <a:r>
              <a:rPr lang="en-GB" sz="2000" dirty="0" smtClean="0">
                <a:latin typeface="+mn-lt"/>
              </a:rPr>
              <a:t>How do we compare information?</a:t>
            </a:r>
            <a:br>
              <a:rPr lang="en-GB" sz="2000" dirty="0" smtClean="0">
                <a:latin typeface="+mn-lt"/>
              </a:rPr>
            </a:br>
            <a:r>
              <a:rPr lang="en-GB" sz="2000" dirty="0" smtClean="0">
                <a:latin typeface="+mn-lt"/>
              </a:rPr>
              <a:t>Are we heading in the right direction?</a:t>
            </a:r>
            <a:br>
              <a:rPr lang="en-GB" sz="2000" dirty="0" smtClean="0">
                <a:latin typeface="+mn-lt"/>
              </a:rPr>
            </a:br>
            <a:r>
              <a:rPr lang="en-GB" sz="2000" dirty="0" smtClean="0">
                <a:latin typeface="+mn-lt"/>
              </a:rPr>
              <a:t/>
            </a:r>
            <a:br>
              <a:rPr lang="en-GB" sz="2000" dirty="0" smtClean="0">
                <a:latin typeface="+mn-lt"/>
              </a:rPr>
            </a:br>
            <a:r>
              <a:rPr lang="en-GB" sz="2000" b="1" dirty="0" smtClean="0">
                <a:solidFill>
                  <a:srgbClr val="EA0000"/>
                </a:solidFill>
                <a:latin typeface="+mn-lt"/>
              </a:rPr>
              <a:t>3. Improve</a:t>
            </a:r>
            <a:r>
              <a:rPr lang="en-GB" sz="2000" dirty="0" smtClean="0">
                <a:latin typeface="+mn-lt"/>
              </a:rPr>
              <a:t/>
            </a:r>
            <a:br>
              <a:rPr lang="en-GB" sz="2000" dirty="0" smtClean="0">
                <a:latin typeface="+mn-lt"/>
              </a:rPr>
            </a:br>
            <a:r>
              <a:rPr lang="en-GB" sz="2000" dirty="0" smtClean="0">
                <a:latin typeface="+mn-lt"/>
              </a:rPr>
              <a:t>Best practise</a:t>
            </a:r>
            <a:br>
              <a:rPr lang="en-GB" sz="2000" dirty="0" smtClean="0">
                <a:latin typeface="+mn-lt"/>
              </a:rPr>
            </a:br>
            <a:r>
              <a:rPr lang="en-GB" sz="2000" dirty="0" smtClean="0">
                <a:latin typeface="+mn-lt"/>
              </a:rPr>
              <a:t>How doe we evolve our work?</a:t>
            </a:r>
            <a:br>
              <a:rPr lang="en-GB" sz="2000" dirty="0" smtClean="0">
                <a:latin typeface="+mn-lt"/>
              </a:rPr>
            </a:br>
            <a:r>
              <a:rPr lang="en-GB" sz="2000" dirty="0" smtClean="0">
                <a:latin typeface="+mn-lt"/>
              </a:rPr>
              <a:t>Continual change management</a:t>
            </a:r>
            <a:endParaRPr lang="en-GB" sz="2000" dirty="0">
              <a:solidFill>
                <a:srgbClr val="FF0000"/>
              </a:solidFill>
              <a:latin typeface="+mn-lt"/>
            </a:endParaRPr>
          </a:p>
        </p:txBody>
      </p:sp>
      <p:pic>
        <p:nvPicPr>
          <p:cNvPr id="7" name="Picture 6" descr="Momentum RGB Small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5907979"/>
            <a:ext cx="1800225" cy="609600"/>
          </a:xfrm>
          <a:prstGeom prst="rect">
            <a:avLst/>
          </a:prstGeom>
          <a:noFill/>
          <a:ln>
            <a:noFill/>
          </a:ln>
        </p:spPr>
      </p:pic>
    </p:spTree>
    <p:extLst>
      <p:ext uri="{BB962C8B-B14F-4D97-AF65-F5344CB8AC3E}">
        <p14:creationId xmlns:p14="http://schemas.microsoft.com/office/powerpoint/2010/main" val="637621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642194"/>
          </a:xfrm>
        </p:spPr>
        <p:txBody>
          <a:bodyPr>
            <a:normAutofit/>
          </a:bodyPr>
          <a:lstStyle/>
          <a:p>
            <a:pPr lvl="0"/>
            <a:r>
              <a:rPr lang="en-GB" sz="3100" b="1" dirty="0" smtClean="0">
                <a:solidFill>
                  <a:srgbClr val="FF0000"/>
                </a:solidFill>
                <a:latin typeface="+mn-lt"/>
              </a:rPr>
              <a:t>Stage 3 </a:t>
            </a:r>
            <a:r>
              <a:rPr lang="en-GB" sz="3100" dirty="0" smtClean="0">
                <a:solidFill>
                  <a:srgbClr val="FF0000"/>
                </a:solidFill>
                <a:latin typeface="+mn-lt"/>
              </a:rPr>
              <a:t>- </a:t>
            </a:r>
            <a:r>
              <a:rPr lang="en-GB" sz="3100" b="1" dirty="0">
                <a:latin typeface="+mn-lt"/>
              </a:rPr>
              <a:t>Collect and manage </a:t>
            </a:r>
            <a:r>
              <a:rPr lang="en-GB" sz="3100" b="1" dirty="0" smtClean="0">
                <a:latin typeface="+mn-lt"/>
              </a:rPr>
              <a:t>data</a:t>
            </a:r>
            <a:endParaRPr lang="en-GB"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549" y="5877272"/>
            <a:ext cx="185896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179736"/>
            <a:ext cx="3854068" cy="297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2008" y="2204864"/>
            <a:ext cx="8820472" cy="3908762"/>
          </a:xfrm>
          <a:prstGeom prst="rect">
            <a:avLst/>
          </a:prstGeom>
          <a:noFill/>
        </p:spPr>
        <p:txBody>
          <a:bodyPr wrap="square" rtlCol="0">
            <a:spAutoFit/>
          </a:bodyPr>
          <a:lstStyle/>
          <a:p>
            <a:pPr marL="285750" indent="-285750">
              <a:buFont typeface="Arial" pitchFamily="34" charset="0"/>
              <a:buChar char="•"/>
            </a:pPr>
            <a:r>
              <a:rPr lang="en-US" dirty="0"/>
              <a:t>The key to data is to remember it is not numbers or words; it is people. </a:t>
            </a:r>
            <a:endParaRPr lang="en-GB" dirty="0"/>
          </a:p>
          <a:p>
            <a:endParaRPr lang="en-GB" sz="2200" dirty="0"/>
          </a:p>
          <a:p>
            <a:pPr marL="285750" indent="-285750">
              <a:buFont typeface="Arial" pitchFamily="34" charset="0"/>
              <a:buChar char="•"/>
            </a:pPr>
            <a:r>
              <a:rPr lang="en-US" dirty="0"/>
              <a:t>You have to know what you have</a:t>
            </a:r>
            <a:endParaRPr lang="en-GB" dirty="0"/>
          </a:p>
          <a:p>
            <a:endParaRPr lang="en-GB" sz="2200" dirty="0"/>
          </a:p>
          <a:p>
            <a:pPr marL="285750" indent="-285750">
              <a:buFont typeface="Arial" pitchFamily="34" charset="0"/>
              <a:buChar char="•"/>
            </a:pPr>
            <a:r>
              <a:rPr lang="en-US" dirty="0"/>
              <a:t>You have to know what you need</a:t>
            </a:r>
            <a:endParaRPr lang="en-GB" dirty="0"/>
          </a:p>
          <a:p>
            <a:r>
              <a:rPr lang="en-US" dirty="0"/>
              <a:t> </a:t>
            </a:r>
            <a:endParaRPr lang="en-GB" dirty="0"/>
          </a:p>
          <a:p>
            <a:pPr marL="285750" indent="-285750">
              <a:buFont typeface="Arial" pitchFamily="34" charset="0"/>
              <a:buChar char="•"/>
            </a:pPr>
            <a:r>
              <a:rPr lang="en-US" dirty="0"/>
              <a:t>It has to be in good shape</a:t>
            </a:r>
            <a:endParaRPr lang="en-GB" dirty="0"/>
          </a:p>
          <a:p>
            <a:endParaRPr lang="en-GB" sz="2200" dirty="0"/>
          </a:p>
          <a:p>
            <a:pPr marL="285750" indent="-285750">
              <a:buFont typeface="Arial" pitchFamily="34" charset="0"/>
              <a:buChar char="•"/>
            </a:pPr>
            <a:r>
              <a:rPr lang="en-US" dirty="0"/>
              <a:t>Ability to cross reference or link data</a:t>
            </a:r>
            <a:endParaRPr lang="en-GB" dirty="0"/>
          </a:p>
          <a:p>
            <a:endParaRPr lang="en-GB" sz="2200" dirty="0"/>
          </a:p>
          <a:p>
            <a:pPr marL="285750" indent="-285750">
              <a:buFont typeface="Arial" pitchFamily="34" charset="0"/>
              <a:buChar char="•"/>
            </a:pPr>
            <a:r>
              <a:rPr lang="en-US" dirty="0"/>
              <a:t>Find the software that works well for you charity: productivity apps, contribution management, accounting software, CMR (customer relationship management) </a:t>
            </a:r>
            <a:r>
              <a:rPr lang="en-US" dirty="0" err="1"/>
              <a:t>etc</a:t>
            </a:r>
            <a:endParaRPr lang="en-GB" dirty="0"/>
          </a:p>
          <a:p>
            <a:endParaRPr lang="en-US" dirty="0"/>
          </a:p>
        </p:txBody>
      </p:sp>
      <p:pic>
        <p:nvPicPr>
          <p:cNvPr id="7" name="Picture 6" descr="Momentum RGB Small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877272"/>
            <a:ext cx="1800225" cy="609600"/>
          </a:xfrm>
          <a:prstGeom prst="rect">
            <a:avLst/>
          </a:prstGeom>
          <a:noFill/>
          <a:ln>
            <a:noFill/>
          </a:ln>
        </p:spPr>
      </p:pic>
    </p:spTree>
    <p:extLst>
      <p:ext uri="{BB962C8B-B14F-4D97-AF65-F5344CB8AC3E}">
        <p14:creationId xmlns:p14="http://schemas.microsoft.com/office/powerpoint/2010/main" val="718235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TotalTime>
  <Words>894</Words>
  <Application>Microsoft Office PowerPoint</Application>
  <PresentationFormat>On-screen Show (4:3)</PresentationFormat>
  <Paragraphs>130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Monitoring &amp; Evaluating Outcomes Stuart Riddington and Cindee Crehan</vt:lpstr>
      <vt:lpstr>Aims &amp; Outcomes</vt:lpstr>
      <vt:lpstr>What does monitoring  mean to you?</vt:lpstr>
      <vt:lpstr>What does monitoring  mean to you?</vt:lpstr>
      <vt:lpstr>PowerPoint Presentation</vt:lpstr>
      <vt:lpstr>Stage 1 – Understand what you need to monitor and evidence</vt:lpstr>
      <vt:lpstr>What do Funders want?</vt:lpstr>
      <vt:lpstr>1. Measure How do we collate information? What tools can we use?  2. Assess How do we review information How do we compare information? Are we heading in the right direction?  3. Improve Best practise How doe we evolve our work? Continual change management</vt:lpstr>
      <vt:lpstr>Stage 3 - Collect and manage data</vt:lpstr>
      <vt:lpstr>Stage 3 - Collect and manage data</vt:lpstr>
      <vt:lpstr>Stage 4 – Produce your reports </vt:lpstr>
      <vt:lpstr>Stage 4 – Produce your reports</vt:lpstr>
      <vt:lpstr>PowerPoint Presentation</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Planning</dc:title>
  <dc:creator>St</dc:creator>
  <cp:lastModifiedBy>Jess Dillon</cp:lastModifiedBy>
  <cp:revision>86</cp:revision>
  <dcterms:created xsi:type="dcterms:W3CDTF">2016-01-19T08:07:04Z</dcterms:created>
  <dcterms:modified xsi:type="dcterms:W3CDTF">2016-11-01T11:02:05Z</dcterms:modified>
</cp:coreProperties>
</file>