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84" r:id="rId3"/>
    <p:sldId id="475" r:id="rId4"/>
    <p:sldId id="385" r:id="rId5"/>
    <p:sldId id="371" r:id="rId6"/>
    <p:sldId id="386" r:id="rId7"/>
    <p:sldId id="360" r:id="rId8"/>
    <p:sldId id="300" r:id="rId9"/>
    <p:sldId id="4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  <a:srgbClr val="FFC800"/>
    <a:srgbClr val="FFEC90"/>
    <a:srgbClr val="FFCE05"/>
    <a:srgbClr val="010101"/>
    <a:srgbClr val="FFCF01"/>
    <a:srgbClr val="333333"/>
    <a:srgbClr val="777777"/>
    <a:srgbClr val="13294B"/>
    <a:srgbClr val="E1E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2"/>
    <p:restoredTop sz="74834"/>
  </p:normalViewPr>
  <p:slideViewPr>
    <p:cSldViewPr snapToGrid="0" snapToObjects="1">
      <p:cViewPr varScale="1">
        <p:scale>
          <a:sx n="87" d="100"/>
          <a:sy n="87" d="100"/>
        </p:scale>
        <p:origin x="137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620BE-5B0F-3949-A93A-04BD215929FC}" type="doc">
      <dgm:prSet loTypeId="urn:microsoft.com/office/officeart/2009/3/layout/StepUpProcess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0064421-3204-7E42-8B45-2DBCE05BCB32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Communicate, communicate…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Mobilise service redesign task and finish groups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Implement new leadership and governance model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Confirm financial baseline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Confirm tier 2 contract extension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Design integrated system commissioning team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Refresh vision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Co-produce detailed implementation plan</a:t>
          </a:r>
        </a:p>
      </dgm:t>
    </dgm:pt>
    <dgm:pt modelId="{0E8A7AE0-533D-EA42-B0DA-2D975BCCBF43}" type="parTrans" cxnId="{1FB372AF-B395-964B-8481-247D4AFF2126}">
      <dgm:prSet/>
      <dgm:spPr/>
      <dgm:t>
        <a:bodyPr/>
        <a:lstStyle/>
        <a:p>
          <a:endParaRPr lang="en-US"/>
        </a:p>
      </dgm:t>
    </dgm:pt>
    <dgm:pt modelId="{A640C968-802B-1844-AD2D-37C4E0AF845B}" type="sibTrans" cxnId="{1FB372AF-B395-964B-8481-247D4AFF2126}">
      <dgm:prSet/>
      <dgm:spPr/>
      <dgm:t>
        <a:bodyPr/>
        <a:lstStyle/>
        <a:p>
          <a:endParaRPr lang="en-US"/>
        </a:p>
      </dgm:t>
    </dgm:pt>
    <dgm:pt modelId="{74B2729C-DAA8-ED4E-A88A-C032E025C434}">
      <dgm:prSet phldrT="[Text]"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Conclude strategy refresh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Single front door operational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Integrated tier 2/3 service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Complete contract disaggregation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New contract processes begin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Framework for innovation agreed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Insight model agreed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Complete workforce strategy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Engagement on wider children’s vision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3BEC6F76-F98E-5F4A-BD79-59D03C421150}" type="parTrans" cxnId="{D2C176F1-E828-EA45-856A-94B2D7151118}">
      <dgm:prSet/>
      <dgm:spPr/>
      <dgm:t>
        <a:bodyPr/>
        <a:lstStyle/>
        <a:p>
          <a:endParaRPr lang="en-US"/>
        </a:p>
      </dgm:t>
    </dgm:pt>
    <dgm:pt modelId="{7DADACED-1D63-454F-A497-F28B43099678}" type="sibTrans" cxnId="{D2C176F1-E828-EA45-856A-94B2D7151118}">
      <dgm:prSet/>
      <dgm:spPr/>
      <dgm:t>
        <a:bodyPr/>
        <a:lstStyle/>
        <a:p>
          <a:endParaRPr lang="en-US"/>
        </a:p>
      </dgm:t>
    </dgm:pt>
    <dgm:pt modelId="{A763BCD2-F2A9-C447-B379-1EA1A4A70996}">
      <dgm:prSet phldrT="[Text]" custT="1"/>
      <dgm:spPr/>
      <dgm:t>
        <a:bodyPr/>
        <a:lstStyle/>
        <a:p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New integrated children’s model/pathways operational</a:t>
          </a:r>
        </a:p>
        <a:p>
          <a:r>
            <a:rPr lang="en-US" sz="1200" dirty="0">
              <a:latin typeface="Futura Medium" panose="020B0602020204020303" pitchFamily="34" charset="-79"/>
              <a:cs typeface="Futura Medium" panose="020B0602020204020303" pitchFamily="34" charset="-79"/>
            </a:rPr>
            <a:t>ICS/integrated system structures embedded</a:t>
          </a:r>
        </a:p>
      </dgm:t>
    </dgm:pt>
    <dgm:pt modelId="{A79552F6-A0D4-2844-923F-EA834844249A}" type="parTrans" cxnId="{07333442-C6A7-EC46-B00F-5DB9FC5FC740}">
      <dgm:prSet/>
      <dgm:spPr/>
      <dgm:t>
        <a:bodyPr/>
        <a:lstStyle/>
        <a:p>
          <a:endParaRPr lang="en-US"/>
        </a:p>
      </dgm:t>
    </dgm:pt>
    <dgm:pt modelId="{95EADA37-4CD1-A24A-B384-6E85AABB5AD7}" type="sibTrans" cxnId="{07333442-C6A7-EC46-B00F-5DB9FC5FC740}">
      <dgm:prSet/>
      <dgm:spPr/>
      <dgm:t>
        <a:bodyPr/>
        <a:lstStyle/>
        <a:p>
          <a:endParaRPr lang="en-US"/>
        </a:p>
      </dgm:t>
    </dgm:pt>
    <dgm:pt modelId="{85B8F9FF-6CBD-C048-B979-B1AB3104BA22}" type="pres">
      <dgm:prSet presAssocID="{F5E620BE-5B0F-3949-A93A-04BD215929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26616D3-D957-C74D-A0B6-75E45855FA95}" type="pres">
      <dgm:prSet presAssocID="{C0064421-3204-7E42-8B45-2DBCE05BCB32}" presName="composite" presStyleCnt="0"/>
      <dgm:spPr/>
    </dgm:pt>
    <dgm:pt modelId="{DF6B185B-0294-A24C-9E72-C4DB334D9D8D}" type="pres">
      <dgm:prSet presAssocID="{C0064421-3204-7E42-8B45-2DBCE05BCB32}" presName="LShape" presStyleLbl="alignNode1" presStyleIdx="0" presStyleCnt="5"/>
      <dgm:spPr/>
    </dgm:pt>
    <dgm:pt modelId="{E7BA99B2-BBFF-AD4F-A350-853FA2E9C6F8}" type="pres">
      <dgm:prSet presAssocID="{C0064421-3204-7E42-8B45-2DBCE05BCB3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33E5A9-89CA-7C4B-B546-7EE2D124CF9E}" type="pres">
      <dgm:prSet presAssocID="{C0064421-3204-7E42-8B45-2DBCE05BCB32}" presName="Triangle" presStyleLbl="alignNode1" presStyleIdx="1" presStyleCnt="5"/>
      <dgm:spPr/>
    </dgm:pt>
    <dgm:pt modelId="{EECF2DDA-BCA6-334B-9CE5-2EED776E7975}" type="pres">
      <dgm:prSet presAssocID="{A640C968-802B-1844-AD2D-37C4E0AF845B}" presName="sibTrans" presStyleCnt="0"/>
      <dgm:spPr/>
    </dgm:pt>
    <dgm:pt modelId="{1923ADF4-9BC7-5F43-9CA8-658BD3F34352}" type="pres">
      <dgm:prSet presAssocID="{A640C968-802B-1844-AD2D-37C4E0AF845B}" presName="space" presStyleCnt="0"/>
      <dgm:spPr/>
    </dgm:pt>
    <dgm:pt modelId="{7742F06B-8298-2E4E-8F67-C2CAC429792B}" type="pres">
      <dgm:prSet presAssocID="{74B2729C-DAA8-ED4E-A88A-C032E025C434}" presName="composite" presStyleCnt="0"/>
      <dgm:spPr/>
    </dgm:pt>
    <dgm:pt modelId="{1B0DCD7A-8F19-0E44-92C8-B40B5105F1FC}" type="pres">
      <dgm:prSet presAssocID="{74B2729C-DAA8-ED4E-A88A-C032E025C434}" presName="LShape" presStyleLbl="alignNode1" presStyleIdx="2" presStyleCnt="5"/>
      <dgm:spPr/>
    </dgm:pt>
    <dgm:pt modelId="{56C4C716-B260-4A48-8A56-E067A27723FE}" type="pres">
      <dgm:prSet presAssocID="{74B2729C-DAA8-ED4E-A88A-C032E025C434}" presName="ParentText" presStyleLbl="revTx" presStyleIdx="1" presStyleCnt="3" custScaleY="128758" custLinFactNeighborY="14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3F0EF1-304D-1144-911D-B368AC002D67}" type="pres">
      <dgm:prSet presAssocID="{74B2729C-DAA8-ED4E-A88A-C032E025C434}" presName="Triangle" presStyleLbl="alignNode1" presStyleIdx="3" presStyleCnt="5"/>
      <dgm:spPr/>
    </dgm:pt>
    <dgm:pt modelId="{5330E432-856B-D64A-AD96-580EF7F1A5D9}" type="pres">
      <dgm:prSet presAssocID="{7DADACED-1D63-454F-A497-F28B43099678}" presName="sibTrans" presStyleCnt="0"/>
      <dgm:spPr/>
    </dgm:pt>
    <dgm:pt modelId="{6D6B643F-FFCA-1A4C-8AA6-245585185D5D}" type="pres">
      <dgm:prSet presAssocID="{7DADACED-1D63-454F-A497-F28B43099678}" presName="space" presStyleCnt="0"/>
      <dgm:spPr/>
    </dgm:pt>
    <dgm:pt modelId="{3583DA1D-D777-AE49-8950-690A1E2C5A88}" type="pres">
      <dgm:prSet presAssocID="{A763BCD2-F2A9-C447-B379-1EA1A4A70996}" presName="composite" presStyleCnt="0"/>
      <dgm:spPr/>
    </dgm:pt>
    <dgm:pt modelId="{38B40446-5B27-5141-9E8C-C4323BF28A2F}" type="pres">
      <dgm:prSet presAssocID="{A763BCD2-F2A9-C447-B379-1EA1A4A70996}" presName="LShape" presStyleLbl="alignNode1" presStyleIdx="4" presStyleCnt="5"/>
      <dgm:spPr/>
    </dgm:pt>
    <dgm:pt modelId="{9F51DC8E-AB2C-604A-BB8F-6039286DB691}" type="pres">
      <dgm:prSet presAssocID="{A763BCD2-F2A9-C447-B379-1EA1A4A7099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B372AF-B395-964B-8481-247D4AFF2126}" srcId="{F5E620BE-5B0F-3949-A93A-04BD215929FC}" destId="{C0064421-3204-7E42-8B45-2DBCE05BCB32}" srcOrd="0" destOrd="0" parTransId="{0E8A7AE0-533D-EA42-B0DA-2D975BCCBF43}" sibTransId="{A640C968-802B-1844-AD2D-37C4E0AF845B}"/>
    <dgm:cxn modelId="{07333442-C6A7-EC46-B00F-5DB9FC5FC740}" srcId="{F5E620BE-5B0F-3949-A93A-04BD215929FC}" destId="{A763BCD2-F2A9-C447-B379-1EA1A4A70996}" srcOrd="2" destOrd="0" parTransId="{A79552F6-A0D4-2844-923F-EA834844249A}" sibTransId="{95EADA37-4CD1-A24A-B384-6E85AABB5AD7}"/>
    <dgm:cxn modelId="{D2C176F1-E828-EA45-856A-94B2D7151118}" srcId="{F5E620BE-5B0F-3949-A93A-04BD215929FC}" destId="{74B2729C-DAA8-ED4E-A88A-C032E025C434}" srcOrd="1" destOrd="0" parTransId="{3BEC6F76-F98E-5F4A-BD79-59D03C421150}" sibTransId="{7DADACED-1D63-454F-A497-F28B43099678}"/>
    <dgm:cxn modelId="{480E23D9-2701-6A4B-86C2-9C418BDA1C71}" type="presOf" srcId="{A763BCD2-F2A9-C447-B379-1EA1A4A70996}" destId="{9F51DC8E-AB2C-604A-BB8F-6039286DB691}" srcOrd="0" destOrd="0" presId="urn:microsoft.com/office/officeart/2009/3/layout/StepUpProcess"/>
    <dgm:cxn modelId="{12B8DD26-8ABA-5F49-9E6C-6FFA68BE2F51}" type="presOf" srcId="{F5E620BE-5B0F-3949-A93A-04BD215929FC}" destId="{85B8F9FF-6CBD-C048-B979-B1AB3104BA22}" srcOrd="0" destOrd="0" presId="urn:microsoft.com/office/officeart/2009/3/layout/StepUpProcess"/>
    <dgm:cxn modelId="{AA8FC58D-2856-6343-877C-98416CDFFB53}" type="presOf" srcId="{74B2729C-DAA8-ED4E-A88A-C032E025C434}" destId="{56C4C716-B260-4A48-8A56-E067A27723FE}" srcOrd="0" destOrd="0" presId="urn:microsoft.com/office/officeart/2009/3/layout/StepUpProcess"/>
    <dgm:cxn modelId="{B2A88557-8BB8-BF45-A727-2FC9999CF2F2}" type="presOf" srcId="{C0064421-3204-7E42-8B45-2DBCE05BCB32}" destId="{E7BA99B2-BBFF-AD4F-A350-853FA2E9C6F8}" srcOrd="0" destOrd="0" presId="urn:microsoft.com/office/officeart/2009/3/layout/StepUpProcess"/>
    <dgm:cxn modelId="{4D7CB47A-CCFB-D048-840C-623790B7DB2F}" type="presParOf" srcId="{85B8F9FF-6CBD-C048-B979-B1AB3104BA22}" destId="{F26616D3-D957-C74D-A0B6-75E45855FA95}" srcOrd="0" destOrd="0" presId="urn:microsoft.com/office/officeart/2009/3/layout/StepUpProcess"/>
    <dgm:cxn modelId="{BD33F602-AA56-104C-A26B-EDBC6F718F01}" type="presParOf" srcId="{F26616D3-D957-C74D-A0B6-75E45855FA95}" destId="{DF6B185B-0294-A24C-9E72-C4DB334D9D8D}" srcOrd="0" destOrd="0" presId="urn:microsoft.com/office/officeart/2009/3/layout/StepUpProcess"/>
    <dgm:cxn modelId="{98CAFD89-059E-C14D-96BD-E9267768F76D}" type="presParOf" srcId="{F26616D3-D957-C74D-A0B6-75E45855FA95}" destId="{E7BA99B2-BBFF-AD4F-A350-853FA2E9C6F8}" srcOrd="1" destOrd="0" presId="urn:microsoft.com/office/officeart/2009/3/layout/StepUpProcess"/>
    <dgm:cxn modelId="{C0DDC5B3-728A-E846-9380-065B31FA5705}" type="presParOf" srcId="{F26616D3-D957-C74D-A0B6-75E45855FA95}" destId="{0C33E5A9-89CA-7C4B-B546-7EE2D124CF9E}" srcOrd="2" destOrd="0" presId="urn:microsoft.com/office/officeart/2009/3/layout/StepUpProcess"/>
    <dgm:cxn modelId="{ECE9D6A0-0FAA-1240-8DA2-E3ACC73AAED5}" type="presParOf" srcId="{85B8F9FF-6CBD-C048-B979-B1AB3104BA22}" destId="{EECF2DDA-BCA6-334B-9CE5-2EED776E7975}" srcOrd="1" destOrd="0" presId="urn:microsoft.com/office/officeart/2009/3/layout/StepUpProcess"/>
    <dgm:cxn modelId="{7B6B044F-9EEF-984F-A63C-0CD96CCB5CD9}" type="presParOf" srcId="{EECF2DDA-BCA6-334B-9CE5-2EED776E7975}" destId="{1923ADF4-9BC7-5F43-9CA8-658BD3F34352}" srcOrd="0" destOrd="0" presId="urn:microsoft.com/office/officeart/2009/3/layout/StepUpProcess"/>
    <dgm:cxn modelId="{6891D71F-BE7F-3F44-88A5-66AABC5418B1}" type="presParOf" srcId="{85B8F9FF-6CBD-C048-B979-B1AB3104BA22}" destId="{7742F06B-8298-2E4E-8F67-C2CAC429792B}" srcOrd="2" destOrd="0" presId="urn:microsoft.com/office/officeart/2009/3/layout/StepUpProcess"/>
    <dgm:cxn modelId="{7DFFDF1D-17D2-1941-8F28-F61C1176474D}" type="presParOf" srcId="{7742F06B-8298-2E4E-8F67-C2CAC429792B}" destId="{1B0DCD7A-8F19-0E44-92C8-B40B5105F1FC}" srcOrd="0" destOrd="0" presId="urn:microsoft.com/office/officeart/2009/3/layout/StepUpProcess"/>
    <dgm:cxn modelId="{E034DE05-94E3-F440-9FD6-3DBFA7B57098}" type="presParOf" srcId="{7742F06B-8298-2E4E-8F67-C2CAC429792B}" destId="{56C4C716-B260-4A48-8A56-E067A27723FE}" srcOrd="1" destOrd="0" presId="urn:microsoft.com/office/officeart/2009/3/layout/StepUpProcess"/>
    <dgm:cxn modelId="{A60B1C93-C378-654B-998B-9DC1204D6C21}" type="presParOf" srcId="{7742F06B-8298-2E4E-8F67-C2CAC429792B}" destId="{7D3F0EF1-304D-1144-911D-B368AC002D67}" srcOrd="2" destOrd="0" presId="urn:microsoft.com/office/officeart/2009/3/layout/StepUpProcess"/>
    <dgm:cxn modelId="{CD73B82E-6980-5F44-AA2F-5FDDE346B35A}" type="presParOf" srcId="{85B8F9FF-6CBD-C048-B979-B1AB3104BA22}" destId="{5330E432-856B-D64A-AD96-580EF7F1A5D9}" srcOrd="3" destOrd="0" presId="urn:microsoft.com/office/officeart/2009/3/layout/StepUpProcess"/>
    <dgm:cxn modelId="{FE43D1AE-F9C3-5E4E-A445-106904EB990E}" type="presParOf" srcId="{5330E432-856B-D64A-AD96-580EF7F1A5D9}" destId="{6D6B643F-FFCA-1A4C-8AA6-245585185D5D}" srcOrd="0" destOrd="0" presId="urn:microsoft.com/office/officeart/2009/3/layout/StepUpProcess"/>
    <dgm:cxn modelId="{7EC83E6B-7D19-3143-BC1C-C9C04A4433F2}" type="presParOf" srcId="{85B8F9FF-6CBD-C048-B979-B1AB3104BA22}" destId="{3583DA1D-D777-AE49-8950-690A1E2C5A88}" srcOrd="4" destOrd="0" presId="urn:microsoft.com/office/officeart/2009/3/layout/StepUpProcess"/>
    <dgm:cxn modelId="{41870D39-A2CF-6545-8950-85E421D4602D}" type="presParOf" srcId="{3583DA1D-D777-AE49-8950-690A1E2C5A88}" destId="{38B40446-5B27-5141-9E8C-C4323BF28A2F}" srcOrd="0" destOrd="0" presId="urn:microsoft.com/office/officeart/2009/3/layout/StepUpProcess"/>
    <dgm:cxn modelId="{B965879D-4F9D-C043-B0A2-000C7ACABF05}" type="presParOf" srcId="{3583DA1D-D777-AE49-8950-690A1E2C5A88}" destId="{9F51DC8E-AB2C-604A-BB8F-6039286DB69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E6D70C-5632-E449-886C-5C6275744D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A315BC-9BBA-0C49-BB46-8D738D0820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E0F8-04D6-874B-A7FB-1E2B06029DB8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D0B9D8-FC27-3D47-A7D2-C67CAC895E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04E6ED-125A-F541-ADE9-CE42A0D667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317CB-61BC-E148-AC54-FF81A59B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35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E504-C81D-904B-842F-7306C4137FD7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A1CF-0858-9F42-844C-D5ACFE84A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6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A1CF-0858-9F42-844C-D5ACFE84AF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5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9A1CF-0858-9F42-844C-D5ACFE84AF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01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9A1CF-0858-9F42-844C-D5ACFE84AF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40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9A1CF-0858-9F42-844C-D5ACFE84AF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6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9A1CF-0858-9F42-844C-D5ACFE84AF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3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A1CF-0858-9F42-844C-D5ACFE84AF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5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9A1CF-0858-9F42-844C-D5ACFE84AF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3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9A1CF-0858-9F42-844C-D5ACFE84AF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17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9A1CF-0858-9F42-844C-D5ACFE84AF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5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5137F-7B77-774C-B1EF-D2778C4C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5879621"/>
            <a:ext cx="4114800" cy="278781"/>
          </a:xfrm>
        </p:spPr>
        <p:txBody>
          <a:bodyPr/>
          <a:lstStyle/>
          <a:p>
            <a:r>
              <a:rPr lang="en-GB"/>
              <a:t>RETHINK PARTNERS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B48DCE-F127-944A-B988-13E0D290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28B0-5878-844D-9338-71A6DDA2E82E}" type="datetime3">
              <a:rPr lang="en-GB" smtClean="0"/>
              <a:t>4 March, 2019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AE03DB-543C-4943-A08C-C446B4A36B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1010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69ABD-DE46-FC48-8DBB-7D52EBBB2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90" y="1728572"/>
            <a:ext cx="6674710" cy="230403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6000"/>
              </a:lnSpc>
              <a:defRPr sz="6000" b="1" i="0" spc="-150">
                <a:solidFill>
                  <a:srgbClr val="010101"/>
                </a:solidFill>
                <a:latin typeface="Futura PT Heavy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 dirty="0"/>
              <a:t>INSERT PRESENTATION</a:t>
            </a:r>
            <a:br>
              <a:rPr lang="en-US" dirty="0"/>
            </a:br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6D4D64-B5D0-4D42-BAFE-3088F3191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90" y="4344148"/>
            <a:ext cx="4914900" cy="527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rgbClr val="010101"/>
                </a:solidFill>
                <a:latin typeface="Futura PT Book" panose="020B0502020204020303" pitchFamily="34" charset="77"/>
                <a:cs typeface="Futura Medium" panose="020B06020202040203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826D99-2E23-4346-9680-917B61343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948" y="639057"/>
            <a:ext cx="2454067" cy="12468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7AE743-BA6B-1C4C-AD67-0944697A5AAF}"/>
              </a:ext>
            </a:extLst>
          </p:cNvPr>
          <p:cNvSpPr/>
          <p:nvPr userDrawn="1"/>
        </p:nvSpPr>
        <p:spPr>
          <a:xfrm>
            <a:off x="663144" y="5463220"/>
            <a:ext cx="335692" cy="37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1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5B68A4A-7DF4-2142-B48E-7551752F7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53" y="543697"/>
            <a:ext cx="9541477" cy="862500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Futura PT Heavy" panose="020B05020202040203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6BFFBB7F-002A-9848-8ABD-84D32C2D6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853" y="1767016"/>
            <a:ext cx="9541477" cy="3966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xmlns="" id="{FB2E3A87-67FC-EC4E-9679-A2D5454B21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RETHINK PARTNERS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10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069411"/>
            <a:ext cx="2743200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N&amp;W Mental Health Review - Phase 2 - Workstream Charters WS A.pptx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56E553-1030-B64E-ACF9-3847C7612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1330" y="6279589"/>
            <a:ext cx="1715530" cy="2273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0" i="0">
                <a:solidFill>
                  <a:srgbClr val="333333"/>
                </a:solidFill>
                <a:latin typeface="Futura PT Medium" panose="020B0502020204020303" pitchFamily="34" charset="77"/>
                <a:cs typeface="Futura Medium" panose="020B0602020204020303" pitchFamily="34" charset="-79"/>
              </a:defRPr>
            </a:lvl1pPr>
          </a:lstStyle>
          <a:p>
            <a:fld id="{BB83C16B-E7C4-5C44-BF74-21E74C24F014}" type="datetime3">
              <a:rPr lang="en-GB" smtClean="0"/>
              <a:t>4 March, 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9E1F1E-CF31-B34F-9BB0-09618BFCE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1330" y="6019253"/>
            <a:ext cx="1715530" cy="26033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0">
                <a:solidFill>
                  <a:schemeClr val="tx1"/>
                </a:solidFill>
                <a:latin typeface="Futura PT Heavy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GB"/>
              <a:t>RETHINK PARTNERS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A40242-0898-274E-856A-5338392B0A65}"/>
              </a:ext>
            </a:extLst>
          </p:cNvPr>
          <p:cNvSpPr/>
          <p:nvPr userDrawn="1"/>
        </p:nvSpPr>
        <p:spPr>
          <a:xfrm>
            <a:off x="11305940" y="5746202"/>
            <a:ext cx="335692" cy="45719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121077-C664-8F48-A075-34CA2B1F45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2221" y="541046"/>
            <a:ext cx="949411" cy="11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0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555555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rgbClr val="555555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rgbClr val="555555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rgbClr val="555555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rgbClr val="555555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1206A-6C33-2446-8852-0230BA6EA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289" y="1728572"/>
            <a:ext cx="7443637" cy="2304035"/>
          </a:xfrm>
        </p:spPr>
        <p:txBody>
          <a:bodyPr/>
          <a:lstStyle/>
          <a:p>
            <a:r>
              <a:rPr lang="en-US" sz="4400" dirty="0"/>
              <a:t>Transforming mental health services for young people in Norfolk &amp; Waveney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76C2A-6887-0D4E-83B2-DE11FBBEBD44}"/>
              </a:ext>
            </a:extLst>
          </p:cNvPr>
          <p:cNvSpPr txBox="1"/>
          <p:nvPr/>
        </p:nvSpPr>
        <p:spPr>
          <a:xfrm>
            <a:off x="621792" y="5620144"/>
            <a:ext cx="3968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Voluntary Sector Forum for Children and Young People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05 March 2019</a:t>
            </a:r>
          </a:p>
        </p:txBody>
      </p:sp>
    </p:spTree>
    <p:extLst>
      <p:ext uri="{BB962C8B-B14F-4D97-AF65-F5344CB8AC3E}">
        <p14:creationId xmlns:p14="http://schemas.microsoft.com/office/powerpoint/2010/main" val="230102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6425C-0179-354F-9540-DA60FBCB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CYPMH Review – what we did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10ED1E-733B-5549-9726-84D325F97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853" y="1414269"/>
            <a:ext cx="10195235" cy="526297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Our brief: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/>
              <a:t>To support the Norfolk &amp; Waveney system to drive (at pace) the transformation of mental health services for children and young people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have looked at partnership arrangements, leadership, governance and capacity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also looked in detail at the current pattern of services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have gathered the views of children and young people and have produced a supporting ‘Insight’ report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8F3A80-50E2-DB49-A041-F1546FA3BD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Heavy" panose="020B0502020204020303" pitchFamily="34" charset="77"/>
                <a:ea typeface="+mn-ea"/>
                <a:cs typeface="Futura" panose="020B0602020204020303" pitchFamily="34" charset="-79"/>
              </a:rPr>
              <a:t>RETHINK PARTNERS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Heavy" panose="020B0502020204020303" pitchFamily="34" charset="77"/>
              <a:ea typeface="+mn-ea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959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6425C-0179-354F-9540-DA60FBCB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CYPMH Review – our report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8F3A80-50E2-DB49-A041-F1546FA3BD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Heavy" panose="020B0502020204020303" pitchFamily="34" charset="77"/>
                <a:ea typeface="+mn-ea"/>
                <a:cs typeface="Futura" panose="020B0602020204020303" pitchFamily="34" charset="-79"/>
              </a:rPr>
              <a:t>RETHINK PARTNERS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Heavy" panose="020B0502020204020303" pitchFamily="34" charset="77"/>
              <a:ea typeface="+mn-ea"/>
              <a:cs typeface="Futura" panose="020B0602020204020303" pitchFamily="34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0D143D-86F8-9449-83B3-4723D7456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53" y="1700784"/>
            <a:ext cx="5884672" cy="3310128"/>
          </a:xfrm>
          <a:prstGeom prst="rect">
            <a:avLst/>
          </a:prstGeom>
        </p:spPr>
      </p:pic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397D0E88-9387-234A-AC59-9B1CB6F8F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06936"/>
              </p:ext>
            </p:extLst>
          </p:nvPr>
        </p:nvGraphicFramePr>
        <p:xfrm>
          <a:off x="6766560" y="1225294"/>
          <a:ext cx="3670792" cy="511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6" imgW="7747000" imgH="10795000" progId="Word.Document.12">
                  <p:embed/>
                </p:oleObj>
              </mc:Choice>
              <mc:Fallback>
                <p:oleObj name="Document" r:id="rId6" imgW="7747000" imgH="1079500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32838344-00BB-7646-AAC8-C16E573DB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66560" y="1225294"/>
                        <a:ext cx="3670792" cy="5115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48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6425C-0179-354F-9540-DA60FBCB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CYPMH Review – our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10ED1E-733B-5549-9726-84D325F97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853" y="1414269"/>
            <a:ext cx="10195235" cy="526297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current </a:t>
            </a:r>
            <a:r>
              <a:rPr lang="en-US" sz="2200" b="1" dirty="0"/>
              <a:t>weaknesses are recognised</a:t>
            </a:r>
            <a:r>
              <a:rPr lang="en-US" sz="2200" dirty="0"/>
              <a:t>, strong appetite for change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compelling vision exists, </a:t>
            </a:r>
            <a:r>
              <a:rPr lang="en-US" sz="2200" b="1" dirty="0"/>
              <a:t>but no clear route map</a:t>
            </a:r>
          </a:p>
          <a:p>
            <a:pPr>
              <a:spcBef>
                <a:spcPts val="1200"/>
              </a:spcBef>
            </a:pPr>
            <a:r>
              <a:rPr lang="en-US" sz="2200" b="1" dirty="0"/>
              <a:t>Governance complex and bureaucratic</a:t>
            </a:r>
            <a:r>
              <a:rPr lang="en-US" sz="2200" dirty="0"/>
              <a:t>, which clouds accountability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significant </a:t>
            </a:r>
            <a:r>
              <a:rPr lang="en-US" sz="2200" b="1" dirty="0"/>
              <a:t>fragmentation</a:t>
            </a:r>
            <a:r>
              <a:rPr lang="en-US" sz="2200" dirty="0"/>
              <a:t>: of leadership; of contracting; of capacity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no clear framework for routinely gathering and acting on </a:t>
            </a:r>
            <a:r>
              <a:rPr lang="en-US" sz="2200" b="1" dirty="0"/>
              <a:t>insight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not an integrated, whole system approach and </a:t>
            </a:r>
            <a:r>
              <a:rPr lang="en-US" sz="2200" b="1" dirty="0"/>
              <a:t>some relationships are strained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clinical and </a:t>
            </a:r>
            <a:r>
              <a:rPr lang="en-US" sz="2200" b="1" dirty="0"/>
              <a:t>professional leadership </a:t>
            </a:r>
            <a:r>
              <a:rPr lang="en-US" sz="2200" dirty="0"/>
              <a:t>is not embedded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provision is </a:t>
            </a:r>
            <a:r>
              <a:rPr lang="en-US" sz="2200" b="1" dirty="0"/>
              <a:t>siloed,</a:t>
            </a:r>
            <a:r>
              <a:rPr lang="en-US" sz="2200" dirty="0"/>
              <a:t> pulling CYP ‘up’, not pushing ‘down’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no clear system </a:t>
            </a:r>
            <a:r>
              <a:rPr lang="en-US" sz="2200" b="1" dirty="0"/>
              <a:t>financia</a:t>
            </a:r>
            <a:r>
              <a:rPr lang="en-US" sz="2200" dirty="0"/>
              <a:t>l envelope, or a forward investment plan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risk of short term contractual/</a:t>
            </a:r>
            <a:r>
              <a:rPr lang="en-US" sz="2200" b="1" dirty="0"/>
              <a:t>procurement</a:t>
            </a:r>
            <a:r>
              <a:rPr lang="en-US" sz="2200" dirty="0"/>
              <a:t> concerns precluding further integration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8F3A80-50E2-DB49-A041-F1546FA3BD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Heavy" panose="020B0502020204020303" pitchFamily="34" charset="77"/>
                <a:ea typeface="+mn-ea"/>
                <a:cs typeface="Futura" panose="020B0602020204020303" pitchFamily="34" charset="-79"/>
              </a:rPr>
              <a:t>RETHINK PARTNERS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Heavy" panose="020B0502020204020303" pitchFamily="34" charset="77"/>
              <a:ea typeface="+mn-ea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354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679B5-48FF-BD49-9640-0A510936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3" y="543697"/>
            <a:ext cx="10043768" cy="862500"/>
          </a:xfrm>
        </p:spPr>
        <p:txBody>
          <a:bodyPr/>
          <a:lstStyle/>
          <a:p>
            <a:r>
              <a:rPr lang="en-US" dirty="0"/>
              <a:t>CYPMH Review – our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621749-530A-A34F-AC66-2A1F4786C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853" y="1693860"/>
            <a:ext cx="9541477" cy="396651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 developed our recommendations together with teams and individuals across the system…</a:t>
            </a:r>
          </a:p>
          <a:p>
            <a:pPr marL="0" indent="0">
              <a:buNone/>
            </a:pPr>
            <a:r>
              <a:rPr lang="en-US" sz="2400" dirty="0"/>
              <a:t>…and tested/refined them at a major cross-system workshop in November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Our recommendations address each of the issues we highlight in our report, but we have worked hard to ensure that together they are implementable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0E736C-7883-2E4A-B5F1-7E96EB4894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RETHINK PARTNERS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68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F8C4BE80-DAF3-B141-A2F2-8B82AEFC9D0E}"/>
              </a:ext>
            </a:extLst>
          </p:cNvPr>
          <p:cNvSpPr/>
          <p:nvPr/>
        </p:nvSpPr>
        <p:spPr>
          <a:xfrm>
            <a:off x="978195" y="6168108"/>
            <a:ext cx="9590568" cy="62609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6425C-0179-354F-9540-DA60FBCB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3" y="543697"/>
            <a:ext cx="10088910" cy="862500"/>
          </a:xfrm>
        </p:spPr>
        <p:txBody>
          <a:bodyPr/>
          <a:lstStyle/>
          <a:p>
            <a:r>
              <a:rPr lang="en-US" dirty="0"/>
              <a:t>CYPMH Review – our recommendations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8F3A80-50E2-DB49-A041-F1546FA3BD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RETHINK PARTNERS</a:t>
            </a: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FCC016C-683E-6540-805F-0C4F94434A50}"/>
              </a:ext>
            </a:extLst>
          </p:cNvPr>
          <p:cNvGraphicFramePr/>
          <p:nvPr>
            <p:extLst/>
          </p:nvPr>
        </p:nvGraphicFramePr>
        <p:xfrm>
          <a:off x="659219" y="1333895"/>
          <a:ext cx="9909544" cy="4679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35A351-37AA-9B4E-A5A2-F19263FE14CB}"/>
              </a:ext>
            </a:extLst>
          </p:cNvPr>
          <p:cNvSpPr txBox="1"/>
          <p:nvPr/>
        </p:nvSpPr>
        <p:spPr>
          <a:xfrm>
            <a:off x="1127053" y="3311827"/>
            <a:ext cx="1998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0-6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7FD2FF-B0D4-2745-B9CB-F5A3AEB8F36F}"/>
              </a:ext>
            </a:extLst>
          </p:cNvPr>
          <p:cNvSpPr txBox="1"/>
          <p:nvPr/>
        </p:nvSpPr>
        <p:spPr>
          <a:xfrm>
            <a:off x="4601770" y="2161644"/>
            <a:ext cx="1998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6-18 Months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34D7F8-C7D6-8546-80AD-6BFEC264B34A}"/>
              </a:ext>
            </a:extLst>
          </p:cNvPr>
          <p:cNvSpPr txBox="1"/>
          <p:nvPr/>
        </p:nvSpPr>
        <p:spPr>
          <a:xfrm>
            <a:off x="7986465" y="1287369"/>
            <a:ext cx="1998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18-36 Months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77393E-0228-294E-8125-4C98D80EFF28}"/>
              </a:ext>
            </a:extLst>
          </p:cNvPr>
          <p:cNvSpPr txBox="1"/>
          <p:nvPr/>
        </p:nvSpPr>
        <p:spPr>
          <a:xfrm>
            <a:off x="2304289" y="6282565"/>
            <a:ext cx="7187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Development programme – learning through doing</a:t>
            </a:r>
          </a:p>
        </p:txBody>
      </p:sp>
    </p:spTree>
    <p:extLst>
      <p:ext uri="{BB962C8B-B14F-4D97-AF65-F5344CB8AC3E}">
        <p14:creationId xmlns:p14="http://schemas.microsoft.com/office/powerpoint/2010/main" val="231531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0E736C-7883-2E4A-B5F1-7E96EB4894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RETHINK PARTNERS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48E8E35-38F3-5E44-81C5-02EA72797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764"/>
              </p:ext>
            </p:extLst>
          </p:nvPr>
        </p:nvGraphicFramePr>
        <p:xfrm>
          <a:off x="527158" y="2386037"/>
          <a:ext cx="5486400" cy="3632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1994">
                  <a:extLst>
                    <a:ext uri="{9D8B030D-6E8A-4147-A177-3AD203B41FA5}">
                      <a16:colId xmlns:a16="http://schemas.microsoft.com/office/drawing/2014/main" xmlns="" val="2210515001"/>
                    </a:ext>
                  </a:extLst>
                </a:gridCol>
                <a:gridCol w="3654406">
                  <a:extLst>
                    <a:ext uri="{9D8B030D-6E8A-4147-A177-3AD203B41FA5}">
                      <a16:colId xmlns:a16="http://schemas.microsoft.com/office/drawing/2014/main" xmlns="" val="3015443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Workstream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670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Future service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Single point of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604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Integration of tiers 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00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Innovation &amp;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599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Insight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461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Future governance &amp;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439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Integrated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454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Contracting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341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Outcomes and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33577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3595B32-D5A3-FD47-A9AF-D6C2F292B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95695"/>
              </p:ext>
            </p:extLst>
          </p:nvPr>
        </p:nvGraphicFramePr>
        <p:xfrm>
          <a:off x="6489046" y="2386037"/>
          <a:ext cx="4648346" cy="3114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9597">
                  <a:extLst>
                    <a:ext uri="{9D8B030D-6E8A-4147-A177-3AD203B41FA5}">
                      <a16:colId xmlns:a16="http://schemas.microsoft.com/office/drawing/2014/main" xmlns="" val="2210515001"/>
                    </a:ext>
                  </a:extLst>
                </a:gridCol>
                <a:gridCol w="2738749">
                  <a:extLst>
                    <a:ext uri="{9D8B030D-6E8A-4147-A177-3AD203B41FA5}">
                      <a16:colId xmlns:a16="http://schemas.microsoft.com/office/drawing/2014/main" xmlns="" val="3015443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Workstream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670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Enablers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Comms &amp;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35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63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Sourcing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654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Third 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73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Demand and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86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Workforce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992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Futura Medium" panose="020B0602020204020303" pitchFamily="34" charset="-79"/>
                        <a:cs typeface="Futura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Wider vision for integrated CYP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092927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AEFC279F-9431-B94B-A487-6A91EB4F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3" y="543697"/>
            <a:ext cx="10088910" cy="862500"/>
          </a:xfrm>
        </p:spPr>
        <p:txBody>
          <a:bodyPr/>
          <a:lstStyle/>
          <a:p>
            <a:r>
              <a:rPr lang="en-US" dirty="0"/>
              <a:t>CYPMH Review – workstreams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3957F51-20FA-2046-97DA-AB62D986B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853" y="1419540"/>
            <a:ext cx="9541477" cy="6190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As part of phase two (implementation), we have now established 15 workstreams grouped into four main areas:</a:t>
            </a:r>
          </a:p>
        </p:txBody>
      </p:sp>
    </p:spTree>
    <p:extLst>
      <p:ext uri="{BB962C8B-B14F-4D97-AF65-F5344CB8AC3E}">
        <p14:creationId xmlns:p14="http://schemas.microsoft.com/office/powerpoint/2010/main" val="163020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325090"/>
            <a:ext cx="10933350" cy="66479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CYPMH - Workstream mandate</a:t>
            </a:r>
            <a:r>
              <a:rPr lang="en-GB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/>
            </a:r>
            <a:br>
              <a:rPr lang="en-GB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en-US" b="1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029" y="2647878"/>
            <a:ext cx="11389431" cy="661788"/>
          </a:xfrm>
          <a:prstGeom prst="rect">
            <a:avLst/>
          </a:prstGeom>
          <a:noFill/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develop a broader strategic approach to working with the 3</a:t>
            </a:r>
            <a:r>
              <a:rPr lang="en-GB" sz="1400" baseline="30000" dirty="0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rd</a:t>
            </a:r>
            <a:r>
              <a:rPr lang="en-GB" sz="1400" dirty="0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sector joined up between NHS and CCG partners.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030" y="2219034"/>
            <a:ext cx="11389430" cy="344618"/>
          </a:xfrm>
          <a:prstGeom prst="rect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edium" panose="020B0602020204020303" pitchFamily="34" charset="-79"/>
                <a:cs typeface="Futura Medium" panose="020B0602020204020303" pitchFamily="34" charset="-79"/>
              </a:rPr>
              <a:t>Workstream 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C3F59DF-18DE-6D4F-AF81-8AAA7EFFE7D7}"/>
              </a:ext>
            </a:extLst>
          </p:cNvPr>
          <p:cNvSpPr/>
          <p:nvPr/>
        </p:nvSpPr>
        <p:spPr>
          <a:xfrm>
            <a:off x="552030" y="996446"/>
            <a:ext cx="2700000" cy="275917"/>
          </a:xfrm>
          <a:prstGeom prst="rect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edium" panose="020B0602020204020303" pitchFamily="34" charset="-79"/>
                <a:cs typeface="Futura Medium" panose="020B0602020204020303" pitchFamily="34" charset="-79"/>
              </a:rPr>
              <a:t>Workstream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36517FE-42EC-4442-A057-8F62EB2E0104}"/>
              </a:ext>
            </a:extLst>
          </p:cNvPr>
          <p:cNvSpPr/>
          <p:nvPr/>
        </p:nvSpPr>
        <p:spPr>
          <a:xfrm>
            <a:off x="3363447" y="996446"/>
            <a:ext cx="2832958" cy="28941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3rd sector partnerships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9BE3904-66AB-E247-A888-E57BE16E5CC0}"/>
              </a:ext>
            </a:extLst>
          </p:cNvPr>
          <p:cNvSpPr/>
          <p:nvPr/>
        </p:nvSpPr>
        <p:spPr>
          <a:xfrm>
            <a:off x="552030" y="1414789"/>
            <a:ext cx="2700000" cy="275917"/>
          </a:xfrm>
          <a:prstGeom prst="rect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Executive sponsor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3DD5880-27B6-0E4F-932B-7528CDB93E5F}"/>
              </a:ext>
            </a:extLst>
          </p:cNvPr>
          <p:cNvSpPr/>
          <p:nvPr/>
        </p:nvSpPr>
        <p:spPr>
          <a:xfrm>
            <a:off x="3363447" y="1414789"/>
            <a:ext cx="2832958" cy="28941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Rebecca Hulme / Sarah Jones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E257CAD-BF14-944A-A773-4C6FA25D7312}"/>
              </a:ext>
            </a:extLst>
          </p:cNvPr>
          <p:cNvSpPr/>
          <p:nvPr/>
        </p:nvSpPr>
        <p:spPr>
          <a:xfrm>
            <a:off x="552030" y="1843634"/>
            <a:ext cx="2700000" cy="275917"/>
          </a:xfrm>
          <a:prstGeom prst="rect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edium" panose="020B0602020204020303" pitchFamily="34" charset="-79"/>
                <a:cs typeface="Futura Medium" panose="020B0602020204020303" pitchFamily="34" charset="-79"/>
              </a:rPr>
              <a:t>Workstream lead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DFF93B0-A344-294D-9338-DF108155A21B}"/>
              </a:ext>
            </a:extLst>
          </p:cNvPr>
          <p:cNvSpPr/>
          <p:nvPr/>
        </p:nvSpPr>
        <p:spPr>
          <a:xfrm>
            <a:off x="3363447" y="1843634"/>
            <a:ext cx="2832958" cy="28941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4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Dan Mobbs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9F8FF4F-E2EB-614A-8599-08E4D3F09946}"/>
              </a:ext>
            </a:extLst>
          </p:cNvPr>
          <p:cNvSpPr/>
          <p:nvPr/>
        </p:nvSpPr>
        <p:spPr>
          <a:xfrm>
            <a:off x="6472574" y="996446"/>
            <a:ext cx="2700000" cy="275917"/>
          </a:xfrm>
          <a:prstGeom prst="rect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Clinical lead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2B0B2E-053D-C74B-BC97-021F016B7D76}"/>
              </a:ext>
            </a:extLst>
          </p:cNvPr>
          <p:cNvSpPr/>
          <p:nvPr/>
        </p:nvSpPr>
        <p:spPr>
          <a:xfrm>
            <a:off x="9241461" y="996446"/>
            <a:ext cx="2700000" cy="28941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n/a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9AF475F-1203-464B-86D7-4F473304F483}"/>
              </a:ext>
            </a:extLst>
          </p:cNvPr>
          <p:cNvSpPr/>
          <p:nvPr/>
        </p:nvSpPr>
        <p:spPr>
          <a:xfrm>
            <a:off x="6472574" y="1393524"/>
            <a:ext cx="2700000" cy="275917"/>
          </a:xfrm>
          <a:prstGeom prst="rect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edium" panose="020B0602020204020303" pitchFamily="34" charset="-79"/>
                <a:cs typeface="Futura Medium" panose="020B0602020204020303" pitchFamily="34" charset="-79"/>
              </a:rPr>
              <a:t>Rethink lead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3E12480-03B4-754B-94D3-E6F8FF3278CA}"/>
              </a:ext>
            </a:extLst>
          </p:cNvPr>
          <p:cNvSpPr/>
          <p:nvPr/>
        </p:nvSpPr>
        <p:spPr>
          <a:xfrm>
            <a:off x="9241461" y="1393524"/>
            <a:ext cx="2700000" cy="289412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6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Clare Morris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E129F9B-F825-524D-A61D-7A9279C4F9E6}"/>
              </a:ext>
            </a:extLst>
          </p:cNvPr>
          <p:cNvSpPr/>
          <p:nvPr/>
        </p:nvSpPr>
        <p:spPr>
          <a:xfrm>
            <a:off x="552030" y="3672144"/>
            <a:ext cx="11389430" cy="402075"/>
          </a:xfrm>
          <a:prstGeom prst="rect">
            <a:avLst/>
          </a:prstGeom>
          <a:noFill/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100" dirty="0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Jonathan Stanley, Stuart Bell GYW Mind, </a:t>
            </a:r>
            <a:r>
              <a:rPr lang="en-GB" sz="1100" dirty="0" err="1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Cindee</a:t>
            </a:r>
            <a:r>
              <a:rPr lang="en-GB" sz="1100" dirty="0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GB" sz="1100" dirty="0" err="1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Crehan</a:t>
            </a:r>
            <a:r>
              <a:rPr lang="en-GB" sz="1100" dirty="0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Momentum, Andrea Bell ADHD Norfolk, Kirsty Pitcher Benjamin Foundation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4EF4716-E76D-4A41-ABD6-169B7663C715}"/>
              </a:ext>
            </a:extLst>
          </p:cNvPr>
          <p:cNvSpPr/>
          <p:nvPr/>
        </p:nvSpPr>
        <p:spPr>
          <a:xfrm>
            <a:off x="552030" y="3390256"/>
            <a:ext cx="11389430" cy="281888"/>
          </a:xfrm>
          <a:prstGeom prst="rect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Core team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7D11CA6-FAA0-4747-ACD1-E5D6BD4AB976}"/>
              </a:ext>
            </a:extLst>
          </p:cNvPr>
          <p:cNvSpPr/>
          <p:nvPr/>
        </p:nvSpPr>
        <p:spPr>
          <a:xfrm>
            <a:off x="552029" y="4970670"/>
            <a:ext cx="2811417" cy="254633"/>
          </a:xfrm>
          <a:prstGeom prst="rect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Milestones (Feb – May)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6CAC128-CCB3-5D40-8E5C-741983E23CFB}"/>
              </a:ext>
            </a:extLst>
          </p:cNvPr>
          <p:cNvSpPr/>
          <p:nvPr/>
        </p:nvSpPr>
        <p:spPr>
          <a:xfrm>
            <a:off x="3678865" y="4921883"/>
            <a:ext cx="8262595" cy="1758615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2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End Feb – Agree process and membership of initial group; confirm mandate</a:t>
            </a:r>
          </a:p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2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5th March – Voluntary Sector Forum for Children and Young People</a:t>
            </a:r>
          </a:p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2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March / April – 3 x meetings</a:t>
            </a:r>
          </a:p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2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Meeting 1: Define scope / refresh problem statement, share current approaches in system and best practice from elsewhere, agree objectives and core elements of model, identify other key stakeholders</a:t>
            </a:r>
          </a:p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2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Meeting 2: share emerging model; identify resource implications</a:t>
            </a:r>
          </a:p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2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Meeting 3: Finalise recommended model, confirm resources and other implications</a:t>
            </a:r>
          </a:p>
          <a:p>
            <a:pPr marL="108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2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May – Share proposed 3</a:t>
            </a:r>
            <a:r>
              <a:rPr lang="en-GB" sz="1200" baseline="300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rd</a:t>
            </a:r>
            <a:r>
              <a:rPr lang="en-GB" sz="12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sector model with Executive Sponsor group for decision to pause or progress to implementation</a:t>
            </a:r>
          </a:p>
          <a:p>
            <a:pPr marL="108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100000"/>
                </a:srgbClr>
              </a:buClr>
              <a:buSzPct val="100000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6F58613-93D3-3240-BCA7-1E5436E8D8CB}"/>
              </a:ext>
            </a:extLst>
          </p:cNvPr>
          <p:cNvSpPr/>
          <p:nvPr/>
        </p:nvSpPr>
        <p:spPr>
          <a:xfrm>
            <a:off x="555575" y="4398700"/>
            <a:ext cx="11389430" cy="337528"/>
          </a:xfrm>
          <a:prstGeom prst="rect">
            <a:avLst/>
          </a:prstGeom>
          <a:noFill/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00" lvl="1">
              <a:buClr>
                <a:srgbClr val="0070C0">
                  <a:lumMod val="100000"/>
                </a:srgbClr>
              </a:buClr>
              <a:buSzPct val="100000"/>
              <a:defRPr/>
            </a:pPr>
            <a:r>
              <a:rPr lang="en-GB" sz="1200" dirty="0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Wider 3</a:t>
            </a:r>
            <a:r>
              <a:rPr lang="en-GB" sz="1200" baseline="30000" dirty="0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rd</a:t>
            </a:r>
            <a:r>
              <a:rPr lang="en-GB" sz="1200" dirty="0">
                <a:solidFill>
                  <a:srgbClr val="000000">
                    <a:lumMod val="100000"/>
                  </a:srgb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sector organisations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CCFD460-9FAA-534F-89AC-29C5BFF4A31B}"/>
              </a:ext>
            </a:extLst>
          </p:cNvPr>
          <p:cNvSpPr/>
          <p:nvPr/>
        </p:nvSpPr>
        <p:spPr>
          <a:xfrm>
            <a:off x="555575" y="4116811"/>
            <a:ext cx="11389430" cy="281888"/>
          </a:xfrm>
          <a:prstGeom prst="rect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Medium" panose="020B0602020204020303" pitchFamily="34" charset="-79"/>
                <a:cs typeface="Futura Medium" panose="020B0602020204020303" pitchFamily="34" charset="-79"/>
              </a:rPr>
              <a:t>Other key contributors</a:t>
            </a:r>
          </a:p>
        </p:txBody>
      </p:sp>
    </p:spTree>
    <p:extLst>
      <p:ext uri="{BB962C8B-B14F-4D97-AF65-F5344CB8AC3E}">
        <p14:creationId xmlns:p14="http://schemas.microsoft.com/office/powerpoint/2010/main" val="28543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679B5-48FF-BD49-9640-0A510936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3" y="543697"/>
            <a:ext cx="10043768" cy="862500"/>
          </a:xfrm>
        </p:spPr>
        <p:txBody>
          <a:bodyPr/>
          <a:lstStyle/>
          <a:p>
            <a:r>
              <a:rPr lang="en-US" dirty="0"/>
              <a:t>Wider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621749-530A-A34F-AC66-2A1F4786C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853" y="1693860"/>
            <a:ext cx="9541477" cy="396651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Vision for integrated children’s services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Communications and engagement: how can we keep voluntary sector partners informed and engaged?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0E736C-7883-2E4A-B5F1-7E96EB4894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RETHINK PARTNERS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287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14806</TotalTime>
  <Words>663</Words>
  <Application>Microsoft Office PowerPoint</Application>
  <PresentationFormat>Widescreen</PresentationFormat>
  <Paragraphs>125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Futura</vt:lpstr>
      <vt:lpstr>Futura Medium</vt:lpstr>
      <vt:lpstr>Futura PT Book</vt:lpstr>
      <vt:lpstr>Futura PT Heavy</vt:lpstr>
      <vt:lpstr>Futura PT Medium</vt:lpstr>
      <vt:lpstr>Trebuchet MS</vt:lpstr>
      <vt:lpstr>Office Theme</vt:lpstr>
      <vt:lpstr>Document</vt:lpstr>
      <vt:lpstr>Transforming mental health services for young people in Norfolk &amp; Waveney</vt:lpstr>
      <vt:lpstr>CYPMH Review – what we did</vt:lpstr>
      <vt:lpstr>CYPMH Review – our report</vt:lpstr>
      <vt:lpstr>CYPMH Review – our conclusions</vt:lpstr>
      <vt:lpstr>CYPMH Review – our recommendations</vt:lpstr>
      <vt:lpstr>CYPMH Review – our recommendations</vt:lpstr>
      <vt:lpstr>CYPMH Review – workstreams</vt:lpstr>
      <vt:lpstr>CYPMH - Workstream mandate </vt:lpstr>
      <vt:lpstr>Wider engagement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Muntazir Panjwani</dc:creator>
  <cp:lastModifiedBy>Elaine Lincoln</cp:lastModifiedBy>
  <cp:revision>303</cp:revision>
  <cp:lastPrinted>2018-10-19T12:03:26Z</cp:lastPrinted>
  <dcterms:created xsi:type="dcterms:W3CDTF">2018-06-05T13:29:03Z</dcterms:created>
  <dcterms:modified xsi:type="dcterms:W3CDTF">2019-03-04T09:55:55Z</dcterms:modified>
</cp:coreProperties>
</file>