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618" r:id="rId2"/>
    <p:sldId id="613" r:id="rId3"/>
    <p:sldId id="612" r:id="rId4"/>
    <p:sldId id="485" r:id="rId5"/>
    <p:sldId id="614" r:id="rId6"/>
    <p:sldId id="334" r:id="rId7"/>
    <p:sldId id="340" r:id="rId8"/>
    <p:sldId id="335" r:id="rId9"/>
    <p:sldId id="337" r:id="rId10"/>
    <p:sldId id="583" r:id="rId11"/>
    <p:sldId id="616" r:id="rId12"/>
    <p:sldId id="617" r:id="rId13"/>
    <p:sldId id="27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14" d="100"/>
          <a:sy n="114" d="100"/>
        </p:scale>
        <p:origin x="8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9FC97C-0E2D-4C6E-A439-5B30AB0DFA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B34DE19E-58B2-48AD-B807-D21DEE4F25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2A59EBCD-E62D-4670-856D-414D38179B57}"/>
              </a:ext>
            </a:extLst>
          </p:cNvPr>
          <p:cNvSpPr>
            <a:spLocks noGrp="1"/>
          </p:cNvSpPr>
          <p:nvPr>
            <p:ph type="dt" sz="half" idx="10"/>
          </p:nvPr>
        </p:nvSpPr>
        <p:spPr/>
        <p:txBody>
          <a:bodyPr/>
          <a:lstStyle/>
          <a:p>
            <a:fld id="{0A51C41A-F8E5-44FE-9CCA-4B4BAD9E410D}" type="datetimeFigureOut">
              <a:rPr lang="en-GB" smtClean="0"/>
              <a:t>04/03/2020</a:t>
            </a:fld>
            <a:endParaRPr lang="en-GB"/>
          </a:p>
        </p:txBody>
      </p:sp>
      <p:sp>
        <p:nvSpPr>
          <p:cNvPr id="5" name="Footer Placeholder 4">
            <a:extLst>
              <a:ext uri="{FF2B5EF4-FFF2-40B4-BE49-F238E27FC236}">
                <a16:creationId xmlns:a16="http://schemas.microsoft.com/office/drawing/2014/main" xmlns="" id="{51074DE3-004D-4E25-900D-4CFF2A80A2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D0E54A6-DDFB-406E-AFBF-D4D6A612F44B}"/>
              </a:ext>
            </a:extLst>
          </p:cNvPr>
          <p:cNvSpPr>
            <a:spLocks noGrp="1"/>
          </p:cNvSpPr>
          <p:nvPr>
            <p:ph type="sldNum" sz="quarter" idx="12"/>
          </p:nvPr>
        </p:nvSpPr>
        <p:spPr/>
        <p:txBody>
          <a:bodyPr/>
          <a:lstStyle/>
          <a:p>
            <a:fld id="{4B6708F0-9885-4451-AB10-3C35F0375C74}" type="slidenum">
              <a:rPr lang="en-GB" smtClean="0"/>
              <a:t>‹#›</a:t>
            </a:fld>
            <a:endParaRPr lang="en-GB"/>
          </a:p>
        </p:txBody>
      </p:sp>
    </p:spTree>
    <p:extLst>
      <p:ext uri="{BB962C8B-B14F-4D97-AF65-F5344CB8AC3E}">
        <p14:creationId xmlns:p14="http://schemas.microsoft.com/office/powerpoint/2010/main" val="3517715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04E704-89FA-48FC-A776-B796B3D97B2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A7E4699D-7E92-4C8F-8DB8-DB9AC4CD84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0901FE6-31DB-45AE-8B62-2B56CB3A6249}"/>
              </a:ext>
            </a:extLst>
          </p:cNvPr>
          <p:cNvSpPr>
            <a:spLocks noGrp="1"/>
          </p:cNvSpPr>
          <p:nvPr>
            <p:ph type="dt" sz="half" idx="10"/>
          </p:nvPr>
        </p:nvSpPr>
        <p:spPr/>
        <p:txBody>
          <a:bodyPr/>
          <a:lstStyle/>
          <a:p>
            <a:fld id="{0A51C41A-F8E5-44FE-9CCA-4B4BAD9E410D}" type="datetimeFigureOut">
              <a:rPr lang="en-GB" smtClean="0"/>
              <a:t>04/03/2020</a:t>
            </a:fld>
            <a:endParaRPr lang="en-GB"/>
          </a:p>
        </p:txBody>
      </p:sp>
      <p:sp>
        <p:nvSpPr>
          <p:cNvPr id="5" name="Footer Placeholder 4">
            <a:extLst>
              <a:ext uri="{FF2B5EF4-FFF2-40B4-BE49-F238E27FC236}">
                <a16:creationId xmlns:a16="http://schemas.microsoft.com/office/drawing/2014/main" xmlns="" id="{96B14C8C-063A-4E9B-A685-B579673BEC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2A3FFE1-744B-4A83-B2B2-E83D80B181BC}"/>
              </a:ext>
            </a:extLst>
          </p:cNvPr>
          <p:cNvSpPr>
            <a:spLocks noGrp="1"/>
          </p:cNvSpPr>
          <p:nvPr>
            <p:ph type="sldNum" sz="quarter" idx="12"/>
          </p:nvPr>
        </p:nvSpPr>
        <p:spPr/>
        <p:txBody>
          <a:bodyPr/>
          <a:lstStyle/>
          <a:p>
            <a:fld id="{4B6708F0-9885-4451-AB10-3C35F0375C74}" type="slidenum">
              <a:rPr lang="en-GB" smtClean="0"/>
              <a:t>‹#›</a:t>
            </a:fld>
            <a:endParaRPr lang="en-GB"/>
          </a:p>
        </p:txBody>
      </p:sp>
    </p:spTree>
    <p:extLst>
      <p:ext uri="{BB962C8B-B14F-4D97-AF65-F5344CB8AC3E}">
        <p14:creationId xmlns:p14="http://schemas.microsoft.com/office/powerpoint/2010/main" val="1519286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2D4A4EF-CECD-4A0A-9F03-D33262DAD4D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D19BF10F-EA97-4D4C-942F-F16DAF6DD4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6C5F2E3-67E8-4C48-A8DE-0A5C346D5EEF}"/>
              </a:ext>
            </a:extLst>
          </p:cNvPr>
          <p:cNvSpPr>
            <a:spLocks noGrp="1"/>
          </p:cNvSpPr>
          <p:nvPr>
            <p:ph type="dt" sz="half" idx="10"/>
          </p:nvPr>
        </p:nvSpPr>
        <p:spPr/>
        <p:txBody>
          <a:bodyPr/>
          <a:lstStyle/>
          <a:p>
            <a:fld id="{0A51C41A-F8E5-44FE-9CCA-4B4BAD9E410D}" type="datetimeFigureOut">
              <a:rPr lang="en-GB" smtClean="0"/>
              <a:t>04/03/2020</a:t>
            </a:fld>
            <a:endParaRPr lang="en-GB"/>
          </a:p>
        </p:txBody>
      </p:sp>
      <p:sp>
        <p:nvSpPr>
          <p:cNvPr id="5" name="Footer Placeholder 4">
            <a:extLst>
              <a:ext uri="{FF2B5EF4-FFF2-40B4-BE49-F238E27FC236}">
                <a16:creationId xmlns:a16="http://schemas.microsoft.com/office/drawing/2014/main" xmlns="" id="{F74E2C02-FD59-49F6-888B-B672DD0947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E2F9D1FB-BB3B-47CB-BC4A-2DEC9BFB7822}"/>
              </a:ext>
            </a:extLst>
          </p:cNvPr>
          <p:cNvSpPr>
            <a:spLocks noGrp="1"/>
          </p:cNvSpPr>
          <p:nvPr>
            <p:ph type="sldNum" sz="quarter" idx="12"/>
          </p:nvPr>
        </p:nvSpPr>
        <p:spPr/>
        <p:txBody>
          <a:bodyPr/>
          <a:lstStyle/>
          <a:p>
            <a:fld id="{4B6708F0-9885-4451-AB10-3C35F0375C74}" type="slidenum">
              <a:rPr lang="en-GB" smtClean="0"/>
              <a:t>‹#›</a:t>
            </a:fld>
            <a:endParaRPr lang="en-GB"/>
          </a:p>
        </p:txBody>
      </p:sp>
    </p:spTree>
    <p:extLst>
      <p:ext uri="{BB962C8B-B14F-4D97-AF65-F5344CB8AC3E}">
        <p14:creationId xmlns:p14="http://schemas.microsoft.com/office/powerpoint/2010/main" val="1384361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119CDA1E-DAA7-4AFE-8BC5-0CBCE2065CFA}"/>
              </a:ext>
            </a:extLst>
          </p:cNvPr>
          <p:cNvSpPr>
            <a:spLocks noGrp="1"/>
          </p:cNvSpPr>
          <p:nvPr>
            <p:ph type="pic" sz="quarter" idx="10"/>
          </p:nvPr>
        </p:nvSpPr>
        <p:spPr>
          <a:xfrm>
            <a:off x="5732323" y="-1458460"/>
            <a:ext cx="7471593" cy="7543574"/>
          </a:xfrm>
          <a:prstGeom prst="ellipse">
            <a:avLst/>
          </a:prstGeom>
        </p:spPr>
        <p:txBody>
          <a:bodyPr/>
          <a:lstStyle/>
          <a:p>
            <a:endParaRPr lang="en-US" dirty="0"/>
          </a:p>
        </p:txBody>
      </p:sp>
    </p:spTree>
    <p:extLst>
      <p:ext uri="{BB962C8B-B14F-4D97-AF65-F5344CB8AC3E}">
        <p14:creationId xmlns:p14="http://schemas.microsoft.com/office/powerpoint/2010/main" val="1568887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35C66B-8883-4AAD-A765-35A34A11FC3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827A9895-A63B-4985-9E60-1B86503ED0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87E44B0-33FF-4BD0-8AC1-93DB3A2C7AA0}"/>
              </a:ext>
            </a:extLst>
          </p:cNvPr>
          <p:cNvSpPr>
            <a:spLocks noGrp="1"/>
          </p:cNvSpPr>
          <p:nvPr>
            <p:ph type="dt" sz="half" idx="10"/>
          </p:nvPr>
        </p:nvSpPr>
        <p:spPr/>
        <p:txBody>
          <a:bodyPr/>
          <a:lstStyle/>
          <a:p>
            <a:fld id="{0A51C41A-F8E5-44FE-9CCA-4B4BAD9E410D}" type="datetimeFigureOut">
              <a:rPr lang="en-GB" smtClean="0"/>
              <a:t>04/03/2020</a:t>
            </a:fld>
            <a:endParaRPr lang="en-GB"/>
          </a:p>
        </p:txBody>
      </p:sp>
      <p:sp>
        <p:nvSpPr>
          <p:cNvPr id="5" name="Footer Placeholder 4">
            <a:extLst>
              <a:ext uri="{FF2B5EF4-FFF2-40B4-BE49-F238E27FC236}">
                <a16:creationId xmlns:a16="http://schemas.microsoft.com/office/drawing/2014/main" xmlns="" id="{7B65AA57-86A4-40AE-8F9F-8FAB8E7A02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EAC9891-F735-46D6-A3A0-2133C7E5DDC4}"/>
              </a:ext>
            </a:extLst>
          </p:cNvPr>
          <p:cNvSpPr>
            <a:spLocks noGrp="1"/>
          </p:cNvSpPr>
          <p:nvPr>
            <p:ph type="sldNum" sz="quarter" idx="12"/>
          </p:nvPr>
        </p:nvSpPr>
        <p:spPr/>
        <p:txBody>
          <a:bodyPr/>
          <a:lstStyle/>
          <a:p>
            <a:fld id="{4B6708F0-9885-4451-AB10-3C35F0375C74}" type="slidenum">
              <a:rPr lang="en-GB" smtClean="0"/>
              <a:t>‹#›</a:t>
            </a:fld>
            <a:endParaRPr lang="en-GB"/>
          </a:p>
        </p:txBody>
      </p:sp>
    </p:spTree>
    <p:extLst>
      <p:ext uri="{BB962C8B-B14F-4D97-AF65-F5344CB8AC3E}">
        <p14:creationId xmlns:p14="http://schemas.microsoft.com/office/powerpoint/2010/main" val="1272713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908D86-3335-4C48-8C30-D321EEEA6A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D45F5FA1-8E89-4761-8D06-108BCCCDEC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98E0F48-7E84-4FEE-B5C2-2992CFE70FE0}"/>
              </a:ext>
            </a:extLst>
          </p:cNvPr>
          <p:cNvSpPr>
            <a:spLocks noGrp="1"/>
          </p:cNvSpPr>
          <p:nvPr>
            <p:ph type="dt" sz="half" idx="10"/>
          </p:nvPr>
        </p:nvSpPr>
        <p:spPr/>
        <p:txBody>
          <a:bodyPr/>
          <a:lstStyle/>
          <a:p>
            <a:fld id="{0A51C41A-F8E5-44FE-9CCA-4B4BAD9E410D}" type="datetimeFigureOut">
              <a:rPr lang="en-GB" smtClean="0"/>
              <a:t>04/03/2020</a:t>
            </a:fld>
            <a:endParaRPr lang="en-GB"/>
          </a:p>
        </p:txBody>
      </p:sp>
      <p:sp>
        <p:nvSpPr>
          <p:cNvPr id="5" name="Footer Placeholder 4">
            <a:extLst>
              <a:ext uri="{FF2B5EF4-FFF2-40B4-BE49-F238E27FC236}">
                <a16:creationId xmlns:a16="http://schemas.microsoft.com/office/drawing/2014/main" xmlns="" id="{849E2172-1CB0-4568-B94E-E4526AFCB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0E1E714-8D21-41AA-B40E-45C0C634A4DB}"/>
              </a:ext>
            </a:extLst>
          </p:cNvPr>
          <p:cNvSpPr>
            <a:spLocks noGrp="1"/>
          </p:cNvSpPr>
          <p:nvPr>
            <p:ph type="sldNum" sz="quarter" idx="12"/>
          </p:nvPr>
        </p:nvSpPr>
        <p:spPr/>
        <p:txBody>
          <a:bodyPr/>
          <a:lstStyle/>
          <a:p>
            <a:fld id="{4B6708F0-9885-4451-AB10-3C35F0375C74}" type="slidenum">
              <a:rPr lang="en-GB" smtClean="0"/>
              <a:t>‹#›</a:t>
            </a:fld>
            <a:endParaRPr lang="en-GB"/>
          </a:p>
        </p:txBody>
      </p:sp>
    </p:spTree>
    <p:extLst>
      <p:ext uri="{BB962C8B-B14F-4D97-AF65-F5344CB8AC3E}">
        <p14:creationId xmlns:p14="http://schemas.microsoft.com/office/powerpoint/2010/main" val="782654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C98E1C-AA74-410D-8D92-C6A3A951EB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B4BF5169-BB74-4F6A-8FC4-544122763B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29D554EC-56F8-4E3E-AA5D-99951A7651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57CF8797-7BA4-4920-BAF0-A932BF290213}"/>
              </a:ext>
            </a:extLst>
          </p:cNvPr>
          <p:cNvSpPr>
            <a:spLocks noGrp="1"/>
          </p:cNvSpPr>
          <p:nvPr>
            <p:ph type="dt" sz="half" idx="10"/>
          </p:nvPr>
        </p:nvSpPr>
        <p:spPr/>
        <p:txBody>
          <a:bodyPr/>
          <a:lstStyle/>
          <a:p>
            <a:fld id="{0A51C41A-F8E5-44FE-9CCA-4B4BAD9E410D}" type="datetimeFigureOut">
              <a:rPr lang="en-GB" smtClean="0"/>
              <a:t>04/03/2020</a:t>
            </a:fld>
            <a:endParaRPr lang="en-GB"/>
          </a:p>
        </p:txBody>
      </p:sp>
      <p:sp>
        <p:nvSpPr>
          <p:cNvPr id="6" name="Footer Placeholder 5">
            <a:extLst>
              <a:ext uri="{FF2B5EF4-FFF2-40B4-BE49-F238E27FC236}">
                <a16:creationId xmlns:a16="http://schemas.microsoft.com/office/drawing/2014/main" xmlns="" id="{73DD069D-8AE4-493F-A798-7E1F45413F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C58E3995-DC71-4F41-B869-94F28949161A}"/>
              </a:ext>
            </a:extLst>
          </p:cNvPr>
          <p:cNvSpPr>
            <a:spLocks noGrp="1"/>
          </p:cNvSpPr>
          <p:nvPr>
            <p:ph type="sldNum" sz="quarter" idx="12"/>
          </p:nvPr>
        </p:nvSpPr>
        <p:spPr/>
        <p:txBody>
          <a:bodyPr/>
          <a:lstStyle/>
          <a:p>
            <a:fld id="{4B6708F0-9885-4451-AB10-3C35F0375C74}" type="slidenum">
              <a:rPr lang="en-GB" smtClean="0"/>
              <a:t>‹#›</a:t>
            </a:fld>
            <a:endParaRPr lang="en-GB"/>
          </a:p>
        </p:txBody>
      </p:sp>
    </p:spTree>
    <p:extLst>
      <p:ext uri="{BB962C8B-B14F-4D97-AF65-F5344CB8AC3E}">
        <p14:creationId xmlns:p14="http://schemas.microsoft.com/office/powerpoint/2010/main" val="522252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81D848-F53A-4EE2-A628-CCC2787A809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2D58F21F-4F0C-49D4-9AB7-68595D119C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9F0D25B-23B3-4CF3-A599-8ED841E125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74AFFD2A-8389-4187-B1D5-9ECB3EFE51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6DFD128-18A9-49BA-B54B-79A7CDA0C0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ACD378B3-26C8-48DA-8764-B42E3C834CD5}"/>
              </a:ext>
            </a:extLst>
          </p:cNvPr>
          <p:cNvSpPr>
            <a:spLocks noGrp="1"/>
          </p:cNvSpPr>
          <p:nvPr>
            <p:ph type="dt" sz="half" idx="10"/>
          </p:nvPr>
        </p:nvSpPr>
        <p:spPr/>
        <p:txBody>
          <a:bodyPr/>
          <a:lstStyle/>
          <a:p>
            <a:fld id="{0A51C41A-F8E5-44FE-9CCA-4B4BAD9E410D}" type="datetimeFigureOut">
              <a:rPr lang="en-GB" smtClean="0"/>
              <a:t>04/03/2020</a:t>
            </a:fld>
            <a:endParaRPr lang="en-GB"/>
          </a:p>
        </p:txBody>
      </p:sp>
      <p:sp>
        <p:nvSpPr>
          <p:cNvPr id="8" name="Footer Placeholder 7">
            <a:extLst>
              <a:ext uri="{FF2B5EF4-FFF2-40B4-BE49-F238E27FC236}">
                <a16:creationId xmlns:a16="http://schemas.microsoft.com/office/drawing/2014/main" xmlns="" id="{36428A35-FF75-4C76-BCB4-CD7958195B4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AB795A1E-1E8A-4547-BA46-5BC67318B8D4}"/>
              </a:ext>
            </a:extLst>
          </p:cNvPr>
          <p:cNvSpPr>
            <a:spLocks noGrp="1"/>
          </p:cNvSpPr>
          <p:nvPr>
            <p:ph type="sldNum" sz="quarter" idx="12"/>
          </p:nvPr>
        </p:nvSpPr>
        <p:spPr/>
        <p:txBody>
          <a:bodyPr/>
          <a:lstStyle/>
          <a:p>
            <a:fld id="{4B6708F0-9885-4451-AB10-3C35F0375C74}" type="slidenum">
              <a:rPr lang="en-GB" smtClean="0"/>
              <a:t>‹#›</a:t>
            </a:fld>
            <a:endParaRPr lang="en-GB"/>
          </a:p>
        </p:txBody>
      </p:sp>
    </p:spTree>
    <p:extLst>
      <p:ext uri="{BB962C8B-B14F-4D97-AF65-F5344CB8AC3E}">
        <p14:creationId xmlns:p14="http://schemas.microsoft.com/office/powerpoint/2010/main" val="359222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852A7E-70E3-493E-A4CF-8909B9D98E1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D8E61783-6DE1-467F-963B-95C966729B7E}"/>
              </a:ext>
            </a:extLst>
          </p:cNvPr>
          <p:cNvSpPr>
            <a:spLocks noGrp="1"/>
          </p:cNvSpPr>
          <p:nvPr>
            <p:ph type="dt" sz="half" idx="10"/>
          </p:nvPr>
        </p:nvSpPr>
        <p:spPr/>
        <p:txBody>
          <a:bodyPr/>
          <a:lstStyle/>
          <a:p>
            <a:fld id="{0A51C41A-F8E5-44FE-9CCA-4B4BAD9E410D}" type="datetimeFigureOut">
              <a:rPr lang="en-GB" smtClean="0"/>
              <a:t>04/03/2020</a:t>
            </a:fld>
            <a:endParaRPr lang="en-GB"/>
          </a:p>
        </p:txBody>
      </p:sp>
      <p:sp>
        <p:nvSpPr>
          <p:cNvPr id="4" name="Footer Placeholder 3">
            <a:extLst>
              <a:ext uri="{FF2B5EF4-FFF2-40B4-BE49-F238E27FC236}">
                <a16:creationId xmlns:a16="http://schemas.microsoft.com/office/drawing/2014/main" xmlns="" id="{6D3D19B9-FC4E-485D-824F-791FB62605B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E55D792C-34CD-47B0-95A2-F7F8E2D530BE}"/>
              </a:ext>
            </a:extLst>
          </p:cNvPr>
          <p:cNvSpPr>
            <a:spLocks noGrp="1"/>
          </p:cNvSpPr>
          <p:nvPr>
            <p:ph type="sldNum" sz="quarter" idx="12"/>
          </p:nvPr>
        </p:nvSpPr>
        <p:spPr/>
        <p:txBody>
          <a:bodyPr/>
          <a:lstStyle/>
          <a:p>
            <a:fld id="{4B6708F0-9885-4451-AB10-3C35F0375C74}" type="slidenum">
              <a:rPr lang="en-GB" smtClean="0"/>
              <a:t>‹#›</a:t>
            </a:fld>
            <a:endParaRPr lang="en-GB"/>
          </a:p>
        </p:txBody>
      </p:sp>
    </p:spTree>
    <p:extLst>
      <p:ext uri="{BB962C8B-B14F-4D97-AF65-F5344CB8AC3E}">
        <p14:creationId xmlns:p14="http://schemas.microsoft.com/office/powerpoint/2010/main" val="4041260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8BED6CB-0A3A-46A2-91C0-70F049E449FF}"/>
              </a:ext>
            </a:extLst>
          </p:cNvPr>
          <p:cNvSpPr>
            <a:spLocks noGrp="1"/>
          </p:cNvSpPr>
          <p:nvPr>
            <p:ph type="dt" sz="half" idx="10"/>
          </p:nvPr>
        </p:nvSpPr>
        <p:spPr/>
        <p:txBody>
          <a:bodyPr/>
          <a:lstStyle/>
          <a:p>
            <a:fld id="{0A51C41A-F8E5-44FE-9CCA-4B4BAD9E410D}" type="datetimeFigureOut">
              <a:rPr lang="en-GB" smtClean="0"/>
              <a:t>04/03/2020</a:t>
            </a:fld>
            <a:endParaRPr lang="en-GB"/>
          </a:p>
        </p:txBody>
      </p:sp>
      <p:sp>
        <p:nvSpPr>
          <p:cNvPr id="3" name="Footer Placeholder 2">
            <a:extLst>
              <a:ext uri="{FF2B5EF4-FFF2-40B4-BE49-F238E27FC236}">
                <a16:creationId xmlns:a16="http://schemas.microsoft.com/office/drawing/2014/main" xmlns="" id="{662EA303-B155-4ADD-8286-6AA121C9B5B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877B470E-9AC3-493E-A195-30661CD04D9F}"/>
              </a:ext>
            </a:extLst>
          </p:cNvPr>
          <p:cNvSpPr>
            <a:spLocks noGrp="1"/>
          </p:cNvSpPr>
          <p:nvPr>
            <p:ph type="sldNum" sz="quarter" idx="12"/>
          </p:nvPr>
        </p:nvSpPr>
        <p:spPr/>
        <p:txBody>
          <a:bodyPr/>
          <a:lstStyle/>
          <a:p>
            <a:fld id="{4B6708F0-9885-4451-AB10-3C35F0375C74}" type="slidenum">
              <a:rPr lang="en-GB" smtClean="0"/>
              <a:t>‹#›</a:t>
            </a:fld>
            <a:endParaRPr lang="en-GB"/>
          </a:p>
        </p:txBody>
      </p:sp>
    </p:spTree>
    <p:extLst>
      <p:ext uri="{BB962C8B-B14F-4D97-AF65-F5344CB8AC3E}">
        <p14:creationId xmlns:p14="http://schemas.microsoft.com/office/powerpoint/2010/main" val="2115893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E84558-1CA4-46A4-8972-9855D25F87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0F566C16-8F49-4773-A75A-AE06344865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BA052E2F-2EC2-4A5A-9D45-8FA24FAE46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BA2A7A1-D44D-41FB-AF78-23E9ABA9FE55}"/>
              </a:ext>
            </a:extLst>
          </p:cNvPr>
          <p:cNvSpPr>
            <a:spLocks noGrp="1"/>
          </p:cNvSpPr>
          <p:nvPr>
            <p:ph type="dt" sz="half" idx="10"/>
          </p:nvPr>
        </p:nvSpPr>
        <p:spPr/>
        <p:txBody>
          <a:bodyPr/>
          <a:lstStyle/>
          <a:p>
            <a:fld id="{0A51C41A-F8E5-44FE-9CCA-4B4BAD9E410D}" type="datetimeFigureOut">
              <a:rPr lang="en-GB" smtClean="0"/>
              <a:t>04/03/2020</a:t>
            </a:fld>
            <a:endParaRPr lang="en-GB"/>
          </a:p>
        </p:txBody>
      </p:sp>
      <p:sp>
        <p:nvSpPr>
          <p:cNvPr id="6" name="Footer Placeholder 5">
            <a:extLst>
              <a:ext uri="{FF2B5EF4-FFF2-40B4-BE49-F238E27FC236}">
                <a16:creationId xmlns:a16="http://schemas.microsoft.com/office/drawing/2014/main" xmlns="" id="{0B0ADBCB-9968-456D-ADC5-409EBCA292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4FF0B2FB-E5FD-42BB-A428-2F7F11D5AA10}"/>
              </a:ext>
            </a:extLst>
          </p:cNvPr>
          <p:cNvSpPr>
            <a:spLocks noGrp="1"/>
          </p:cNvSpPr>
          <p:nvPr>
            <p:ph type="sldNum" sz="quarter" idx="12"/>
          </p:nvPr>
        </p:nvSpPr>
        <p:spPr/>
        <p:txBody>
          <a:bodyPr/>
          <a:lstStyle/>
          <a:p>
            <a:fld id="{4B6708F0-9885-4451-AB10-3C35F0375C74}" type="slidenum">
              <a:rPr lang="en-GB" smtClean="0"/>
              <a:t>‹#›</a:t>
            </a:fld>
            <a:endParaRPr lang="en-GB"/>
          </a:p>
        </p:txBody>
      </p:sp>
    </p:spTree>
    <p:extLst>
      <p:ext uri="{BB962C8B-B14F-4D97-AF65-F5344CB8AC3E}">
        <p14:creationId xmlns:p14="http://schemas.microsoft.com/office/powerpoint/2010/main" val="3724698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8CD6E5-19A0-4711-AA38-EC5E53FBD7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18648C27-3D2E-44F7-BF7E-E27068BE66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82F26DED-8D00-43CE-B775-CAFEC5AEF7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4D85C83-6771-4A10-9B71-310B1D92E51C}"/>
              </a:ext>
            </a:extLst>
          </p:cNvPr>
          <p:cNvSpPr>
            <a:spLocks noGrp="1"/>
          </p:cNvSpPr>
          <p:nvPr>
            <p:ph type="dt" sz="half" idx="10"/>
          </p:nvPr>
        </p:nvSpPr>
        <p:spPr/>
        <p:txBody>
          <a:bodyPr/>
          <a:lstStyle/>
          <a:p>
            <a:fld id="{0A51C41A-F8E5-44FE-9CCA-4B4BAD9E410D}" type="datetimeFigureOut">
              <a:rPr lang="en-GB" smtClean="0"/>
              <a:t>04/03/2020</a:t>
            </a:fld>
            <a:endParaRPr lang="en-GB"/>
          </a:p>
        </p:txBody>
      </p:sp>
      <p:sp>
        <p:nvSpPr>
          <p:cNvPr id="6" name="Footer Placeholder 5">
            <a:extLst>
              <a:ext uri="{FF2B5EF4-FFF2-40B4-BE49-F238E27FC236}">
                <a16:creationId xmlns:a16="http://schemas.microsoft.com/office/drawing/2014/main" xmlns="" id="{34C4DA8C-D066-452C-9179-8B69731580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E9D47102-618D-420C-9CD5-779FB49FB947}"/>
              </a:ext>
            </a:extLst>
          </p:cNvPr>
          <p:cNvSpPr>
            <a:spLocks noGrp="1"/>
          </p:cNvSpPr>
          <p:nvPr>
            <p:ph type="sldNum" sz="quarter" idx="12"/>
          </p:nvPr>
        </p:nvSpPr>
        <p:spPr/>
        <p:txBody>
          <a:bodyPr/>
          <a:lstStyle/>
          <a:p>
            <a:fld id="{4B6708F0-9885-4451-AB10-3C35F0375C74}" type="slidenum">
              <a:rPr lang="en-GB" smtClean="0"/>
              <a:t>‹#›</a:t>
            </a:fld>
            <a:endParaRPr lang="en-GB"/>
          </a:p>
        </p:txBody>
      </p:sp>
    </p:spTree>
    <p:extLst>
      <p:ext uri="{BB962C8B-B14F-4D97-AF65-F5344CB8AC3E}">
        <p14:creationId xmlns:p14="http://schemas.microsoft.com/office/powerpoint/2010/main" val="1318032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D290E10-B614-42FC-BE50-FCC5B7440A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867E6151-9770-40C7-BE52-F359284A52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DCB7E0DF-0A97-493A-B86A-53012E274B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51C41A-F8E5-44FE-9CCA-4B4BAD9E410D}" type="datetimeFigureOut">
              <a:rPr lang="en-GB" smtClean="0"/>
              <a:t>04/03/2020</a:t>
            </a:fld>
            <a:endParaRPr lang="en-GB"/>
          </a:p>
        </p:txBody>
      </p:sp>
      <p:sp>
        <p:nvSpPr>
          <p:cNvPr id="5" name="Footer Placeholder 4">
            <a:extLst>
              <a:ext uri="{FF2B5EF4-FFF2-40B4-BE49-F238E27FC236}">
                <a16:creationId xmlns:a16="http://schemas.microsoft.com/office/drawing/2014/main" xmlns="" id="{53958370-2F60-4A72-9DE1-57953F0BA5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0F5CF608-BE1B-408C-8052-413EFFF0BB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708F0-9885-4451-AB10-3C35F0375C74}" type="slidenum">
              <a:rPr lang="en-GB" smtClean="0"/>
              <a:t>‹#›</a:t>
            </a:fld>
            <a:endParaRPr lang="en-GB"/>
          </a:p>
        </p:txBody>
      </p:sp>
    </p:spTree>
    <p:extLst>
      <p:ext uri="{BB962C8B-B14F-4D97-AF65-F5344CB8AC3E}">
        <p14:creationId xmlns:p14="http://schemas.microsoft.com/office/powerpoint/2010/main" val="580300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4CF53A2D-E565-4838-8FDF-7F31F34B8769}"/>
              </a:ext>
            </a:extLst>
          </p:cNvPr>
          <p:cNvSpPr/>
          <p:nvPr/>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F9FBC105-A86A-4814-B9AE-537837D2DE10}"/>
              </a:ext>
            </a:extLst>
          </p:cNvPr>
          <p:cNvSpPr/>
          <p:nvPr/>
        </p:nvSpPr>
        <p:spPr>
          <a:xfrm>
            <a:off x="8919152" y="-3885928"/>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Oval 15">
            <a:extLst>
              <a:ext uri="{FF2B5EF4-FFF2-40B4-BE49-F238E27FC236}">
                <a16:creationId xmlns:a16="http://schemas.microsoft.com/office/drawing/2014/main" xmlns="" id="{4BC414E4-43C2-4076-B692-4B1926210CC1}"/>
              </a:ext>
            </a:extLst>
          </p:cNvPr>
          <p:cNvSpPr/>
          <p:nvPr/>
        </p:nvSpPr>
        <p:spPr>
          <a:xfrm>
            <a:off x="9617811" y="5606946"/>
            <a:ext cx="2951664" cy="2951664"/>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 name="Oval 16">
            <a:extLst>
              <a:ext uri="{FF2B5EF4-FFF2-40B4-BE49-F238E27FC236}">
                <a16:creationId xmlns:a16="http://schemas.microsoft.com/office/drawing/2014/main" xmlns="" id="{33712423-5C43-472A-A9E5-8A400184B05C}"/>
              </a:ext>
            </a:extLst>
          </p:cNvPr>
          <p:cNvSpPr/>
          <p:nvPr/>
        </p:nvSpPr>
        <p:spPr>
          <a:xfrm>
            <a:off x="9818271" y="5505268"/>
            <a:ext cx="2951664" cy="2951664"/>
          </a:xfrm>
          <a:prstGeom prst="ellipse">
            <a:avLst/>
          </a:prstGeom>
          <a:solidFill>
            <a:srgbClr val="97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8" name="Picture 17">
            <a:extLst>
              <a:ext uri="{FF2B5EF4-FFF2-40B4-BE49-F238E27FC236}">
                <a16:creationId xmlns:a16="http://schemas.microsoft.com/office/drawing/2014/main" xmlns="" id="{1581F808-4B3A-4786-97BD-440EF3C086C3}"/>
              </a:ext>
            </a:extLst>
          </p:cNvPr>
          <p:cNvPicPr>
            <a:picLocks noChangeAspect="1"/>
          </p:cNvPicPr>
          <p:nvPr/>
        </p:nvPicPr>
        <p:blipFill>
          <a:blip r:embed="rId2"/>
          <a:stretch>
            <a:fillRect/>
          </a:stretch>
        </p:blipFill>
        <p:spPr>
          <a:xfrm>
            <a:off x="10439742" y="6047454"/>
            <a:ext cx="1307802" cy="397409"/>
          </a:xfrm>
          <a:prstGeom prst="rect">
            <a:avLst/>
          </a:prstGeom>
        </p:spPr>
      </p:pic>
      <p:sp>
        <p:nvSpPr>
          <p:cNvPr id="9" name="TextBox 8">
            <a:extLst>
              <a:ext uri="{FF2B5EF4-FFF2-40B4-BE49-F238E27FC236}">
                <a16:creationId xmlns:a16="http://schemas.microsoft.com/office/drawing/2014/main" xmlns="" id="{2631E1EE-BD88-49F2-8D15-12F47294B851}"/>
              </a:ext>
            </a:extLst>
          </p:cNvPr>
          <p:cNvSpPr txBox="1"/>
          <p:nvPr/>
        </p:nvSpPr>
        <p:spPr>
          <a:xfrm>
            <a:off x="719001" y="2219746"/>
            <a:ext cx="9720741" cy="3776869"/>
          </a:xfrm>
          <a:prstGeom prst="rect">
            <a:avLst/>
          </a:prstGeom>
          <a:noFill/>
        </p:spPr>
        <p:txBody>
          <a:bodyPr wrap="square" rtlCol="0">
            <a:normAutofit/>
          </a:bodyPr>
          <a:lstStyle/>
          <a:p>
            <a:r>
              <a:rPr lang="en-GB" sz="4400" b="1" dirty="0">
                <a:solidFill>
                  <a:srgbClr val="1E2A5A"/>
                </a:solidFill>
                <a:latin typeface="Arial" panose="020B0604020202020204" pitchFamily="34" charset="0"/>
                <a:cs typeface="Arial" panose="020B0604020202020204" pitchFamily="34" charset="0"/>
              </a:rPr>
              <a:t>Our senior  structure and </a:t>
            </a:r>
          </a:p>
          <a:p>
            <a:r>
              <a:rPr lang="en-GB" sz="4400" b="1" dirty="0">
                <a:solidFill>
                  <a:srgbClr val="1E2A5A"/>
                </a:solidFill>
                <a:latin typeface="Arial" panose="020B0604020202020204" pitchFamily="34" charset="0"/>
                <a:cs typeface="Arial" panose="020B0604020202020204" pitchFamily="34" charset="0"/>
              </a:rPr>
              <a:t>new operating model </a:t>
            </a:r>
          </a:p>
          <a:p>
            <a:r>
              <a:rPr lang="en-GB" sz="4400" b="1" dirty="0">
                <a:solidFill>
                  <a:srgbClr val="1E2A5A"/>
                </a:solidFill>
                <a:latin typeface="Arial" panose="020B0604020202020204" pitchFamily="34" charset="0"/>
                <a:cs typeface="Arial" panose="020B0604020202020204" pitchFamily="34" charset="0"/>
              </a:rPr>
              <a:t>within Children’s Services</a:t>
            </a:r>
            <a:endParaRPr lang="en-US" sz="2000" dirty="0">
              <a:solidFill>
                <a:srgbClr val="1E2A5A"/>
              </a:solidFill>
            </a:endParaRPr>
          </a:p>
        </p:txBody>
      </p:sp>
    </p:spTree>
    <p:extLst>
      <p:ext uri="{BB962C8B-B14F-4D97-AF65-F5344CB8AC3E}">
        <p14:creationId xmlns:p14="http://schemas.microsoft.com/office/powerpoint/2010/main" val="310533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0269D058-47D1-46E3-ABA4-923651BFC397}"/>
              </a:ext>
            </a:extLst>
          </p:cNvPr>
          <p:cNvSpPr txBox="1"/>
          <p:nvPr/>
        </p:nvSpPr>
        <p:spPr>
          <a:xfrm>
            <a:off x="1146732" y="1016540"/>
            <a:ext cx="9441950" cy="3261546"/>
          </a:xfrm>
          <a:prstGeom prst="rect">
            <a:avLst/>
          </a:prstGeom>
          <a:noFill/>
        </p:spPr>
        <p:txBody>
          <a:bodyPr wrap="squar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a:ea typeface="+mn-ea"/>
                <a:cs typeface="+mn-cs"/>
              </a:rPr>
              <a:t>Special Educational Needs Transformation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a:ea typeface="+mn-ea"/>
                <a:cs typeface="+mn-cs"/>
              </a:rPr>
              <a:t>Aiming to improve strategic leadership, sufficiency and quality of provision to meet special educational needs</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Oval 17">
            <a:extLst>
              <a:ext uri="{FF2B5EF4-FFF2-40B4-BE49-F238E27FC236}">
                <a16:creationId xmlns:a16="http://schemas.microsoft.com/office/drawing/2014/main" xmlns="" id="{2B495899-D08A-47C8-BC81-403D271953F8}"/>
              </a:ext>
            </a:extLst>
          </p:cNvPr>
          <p:cNvSpPr/>
          <p:nvPr/>
        </p:nvSpPr>
        <p:spPr>
          <a:xfrm>
            <a:off x="-314497" y="5281202"/>
            <a:ext cx="3351716" cy="3351716"/>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9" name="Oval 18">
            <a:extLst>
              <a:ext uri="{FF2B5EF4-FFF2-40B4-BE49-F238E27FC236}">
                <a16:creationId xmlns:a16="http://schemas.microsoft.com/office/drawing/2014/main" xmlns="" id="{388661E0-B54D-44EB-95C3-BB1439DB4A94}"/>
              </a:ext>
            </a:extLst>
          </p:cNvPr>
          <p:cNvSpPr/>
          <p:nvPr/>
        </p:nvSpPr>
        <p:spPr>
          <a:xfrm>
            <a:off x="-529126" y="5281202"/>
            <a:ext cx="3351716" cy="33517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20" name="Picture 19">
            <a:extLst>
              <a:ext uri="{FF2B5EF4-FFF2-40B4-BE49-F238E27FC236}">
                <a16:creationId xmlns:a16="http://schemas.microsoft.com/office/drawing/2014/main" xmlns="" id="{4AC96B68-FE79-496A-B3E1-4C83A8358BDB}"/>
              </a:ext>
            </a:extLst>
          </p:cNvPr>
          <p:cNvPicPr>
            <a:picLocks noChangeAspect="1"/>
          </p:cNvPicPr>
          <p:nvPr/>
        </p:nvPicPr>
        <p:blipFill>
          <a:blip r:embed="rId2"/>
          <a:stretch>
            <a:fillRect/>
          </a:stretch>
        </p:blipFill>
        <p:spPr>
          <a:xfrm>
            <a:off x="324909" y="5906224"/>
            <a:ext cx="1784742" cy="555130"/>
          </a:xfrm>
          <a:prstGeom prst="rect">
            <a:avLst/>
          </a:prstGeom>
        </p:spPr>
      </p:pic>
      <p:pic>
        <p:nvPicPr>
          <p:cNvPr id="2" name="Picture 1">
            <a:extLst>
              <a:ext uri="{FF2B5EF4-FFF2-40B4-BE49-F238E27FC236}">
                <a16:creationId xmlns:a16="http://schemas.microsoft.com/office/drawing/2014/main" xmlns="" id="{055C1C27-9710-4CB0-B9F4-CCF5978D79DC}"/>
              </a:ext>
            </a:extLst>
          </p:cNvPr>
          <p:cNvPicPr>
            <a:picLocks noChangeAspect="1"/>
          </p:cNvPicPr>
          <p:nvPr/>
        </p:nvPicPr>
        <p:blipFill>
          <a:blip r:embed="rId3"/>
          <a:stretch>
            <a:fillRect/>
          </a:stretch>
        </p:blipFill>
        <p:spPr>
          <a:xfrm>
            <a:off x="0" y="-3048"/>
            <a:ext cx="12186586" cy="6861047"/>
          </a:xfrm>
          <a:prstGeom prst="rect">
            <a:avLst/>
          </a:prstGeom>
        </p:spPr>
      </p:pic>
    </p:spTree>
    <p:extLst>
      <p:ext uri="{BB962C8B-B14F-4D97-AF65-F5344CB8AC3E}">
        <p14:creationId xmlns:p14="http://schemas.microsoft.com/office/powerpoint/2010/main" val="2566750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4CF53A2D-E565-4838-8FDF-7F31F34B8769}"/>
              </a:ext>
            </a:extLst>
          </p:cNvPr>
          <p:cNvSpPr/>
          <p:nvPr/>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F9FBC105-A86A-4814-B9AE-537837D2DE10}"/>
              </a:ext>
            </a:extLst>
          </p:cNvPr>
          <p:cNvSpPr/>
          <p:nvPr/>
        </p:nvSpPr>
        <p:spPr>
          <a:xfrm>
            <a:off x="8919152" y="-3885928"/>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Oval 15">
            <a:extLst>
              <a:ext uri="{FF2B5EF4-FFF2-40B4-BE49-F238E27FC236}">
                <a16:creationId xmlns:a16="http://schemas.microsoft.com/office/drawing/2014/main" xmlns="" id="{4BC414E4-43C2-4076-B692-4B1926210CC1}"/>
              </a:ext>
            </a:extLst>
          </p:cNvPr>
          <p:cNvSpPr/>
          <p:nvPr/>
        </p:nvSpPr>
        <p:spPr>
          <a:xfrm>
            <a:off x="9617811" y="5606946"/>
            <a:ext cx="2951664" cy="2951664"/>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 name="Oval 16">
            <a:extLst>
              <a:ext uri="{FF2B5EF4-FFF2-40B4-BE49-F238E27FC236}">
                <a16:creationId xmlns:a16="http://schemas.microsoft.com/office/drawing/2014/main" xmlns="" id="{33712423-5C43-472A-A9E5-8A400184B05C}"/>
              </a:ext>
            </a:extLst>
          </p:cNvPr>
          <p:cNvSpPr/>
          <p:nvPr/>
        </p:nvSpPr>
        <p:spPr>
          <a:xfrm>
            <a:off x="9818271" y="5505268"/>
            <a:ext cx="2951664" cy="2951664"/>
          </a:xfrm>
          <a:prstGeom prst="ellipse">
            <a:avLst/>
          </a:prstGeom>
          <a:solidFill>
            <a:srgbClr val="97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8" name="Picture 17">
            <a:extLst>
              <a:ext uri="{FF2B5EF4-FFF2-40B4-BE49-F238E27FC236}">
                <a16:creationId xmlns:a16="http://schemas.microsoft.com/office/drawing/2014/main" xmlns="" id="{1581F808-4B3A-4786-97BD-440EF3C086C3}"/>
              </a:ext>
            </a:extLst>
          </p:cNvPr>
          <p:cNvPicPr>
            <a:picLocks noChangeAspect="1"/>
          </p:cNvPicPr>
          <p:nvPr/>
        </p:nvPicPr>
        <p:blipFill>
          <a:blip r:embed="rId2"/>
          <a:stretch>
            <a:fillRect/>
          </a:stretch>
        </p:blipFill>
        <p:spPr>
          <a:xfrm>
            <a:off x="10439742" y="6047454"/>
            <a:ext cx="1307802" cy="397409"/>
          </a:xfrm>
          <a:prstGeom prst="rect">
            <a:avLst/>
          </a:prstGeom>
        </p:spPr>
      </p:pic>
      <p:sp>
        <p:nvSpPr>
          <p:cNvPr id="9" name="TextBox 8">
            <a:extLst>
              <a:ext uri="{FF2B5EF4-FFF2-40B4-BE49-F238E27FC236}">
                <a16:creationId xmlns:a16="http://schemas.microsoft.com/office/drawing/2014/main" xmlns="" id="{2631E1EE-BD88-49F2-8D15-12F47294B851}"/>
              </a:ext>
            </a:extLst>
          </p:cNvPr>
          <p:cNvSpPr txBox="1"/>
          <p:nvPr/>
        </p:nvSpPr>
        <p:spPr>
          <a:xfrm>
            <a:off x="391153" y="487177"/>
            <a:ext cx="11585715" cy="1023344"/>
          </a:xfrm>
          <a:prstGeom prst="rect">
            <a:avLst/>
          </a:prstGeom>
          <a:noFill/>
        </p:spPr>
        <p:txBody>
          <a:bodyPr wrap="square" rtlCol="0">
            <a:normAutofit fontScale="85000" lnSpcReduction="20000"/>
          </a:bodyPr>
          <a:lstStyle/>
          <a:p>
            <a:r>
              <a:rPr lang="en-GB" sz="4000" b="1" dirty="0">
                <a:solidFill>
                  <a:srgbClr val="1E2A5A"/>
                </a:solidFill>
                <a:latin typeface="Arial" panose="020B0604020202020204" pitchFamily="34" charset="0"/>
                <a:cs typeface="Arial" panose="020B0604020202020204" pitchFamily="34" charset="0"/>
              </a:rPr>
              <a:t>In July 2019 the Health &amp; Wellbeing Board endorsed Norfolk’s Area SEND Strategy and its 4 key priorities:</a:t>
            </a:r>
          </a:p>
        </p:txBody>
      </p:sp>
      <p:sp>
        <p:nvSpPr>
          <p:cNvPr id="2" name="TextBox 1">
            <a:extLst>
              <a:ext uri="{FF2B5EF4-FFF2-40B4-BE49-F238E27FC236}">
                <a16:creationId xmlns:a16="http://schemas.microsoft.com/office/drawing/2014/main" xmlns="" id="{FBEECB1E-2ECF-45DF-A9A6-C9FF5E264656}"/>
              </a:ext>
            </a:extLst>
          </p:cNvPr>
          <p:cNvSpPr txBox="1"/>
          <p:nvPr/>
        </p:nvSpPr>
        <p:spPr>
          <a:xfrm>
            <a:off x="533523" y="1718131"/>
            <a:ext cx="10893287" cy="5139869"/>
          </a:xfrm>
          <a:prstGeom prst="rect">
            <a:avLst/>
          </a:prstGeom>
          <a:noFill/>
        </p:spPr>
        <p:txBody>
          <a:bodyPr wrap="square" rtlCol="0">
            <a:spAutoFit/>
          </a:bodyPr>
          <a:lstStyle/>
          <a:p>
            <a:pPr marL="285750" indent="-285750">
              <a:buFont typeface="Arial" panose="020B0604020202020204" pitchFamily="34" charset="0"/>
              <a:buChar char="•"/>
            </a:pPr>
            <a:r>
              <a:rPr lang="en-GB" sz="2000" dirty="0"/>
              <a:t>THE SEND JOURNEY Simplifying the ‘pathways’ for families and professionals. Making it easier for children and young people with SEND to have their needs identified and assessed with the right support put in place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SEND PROVISION Co-producing jointly commissioned, integrated, SEND services and provision and ensuring sufficiency of specialist placements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THE LOCAL OFFER Improving confidence in the local offer by ensuring it is communicated effectively and kept under review. The local offer will be responsive to the needs and aspirations of children and young people, their families and professionals who support them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PREPARATION FOR ADULT LIFE Ensuring seamless transitions for young people and their families into further and higher education and employment, including support for housing, health and social inclusion</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404805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4CF53A2D-E565-4838-8FDF-7F31F34B8769}"/>
              </a:ext>
            </a:extLst>
          </p:cNvPr>
          <p:cNvSpPr/>
          <p:nvPr/>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F9FBC105-A86A-4814-B9AE-537837D2DE10}"/>
              </a:ext>
            </a:extLst>
          </p:cNvPr>
          <p:cNvSpPr/>
          <p:nvPr/>
        </p:nvSpPr>
        <p:spPr>
          <a:xfrm>
            <a:off x="8919152" y="-3885928"/>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Oval 15">
            <a:extLst>
              <a:ext uri="{FF2B5EF4-FFF2-40B4-BE49-F238E27FC236}">
                <a16:creationId xmlns:a16="http://schemas.microsoft.com/office/drawing/2014/main" xmlns="" id="{4BC414E4-43C2-4076-B692-4B1926210CC1}"/>
              </a:ext>
            </a:extLst>
          </p:cNvPr>
          <p:cNvSpPr/>
          <p:nvPr/>
        </p:nvSpPr>
        <p:spPr>
          <a:xfrm>
            <a:off x="9617811" y="5606946"/>
            <a:ext cx="2951664" cy="2951664"/>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 name="Oval 16">
            <a:extLst>
              <a:ext uri="{FF2B5EF4-FFF2-40B4-BE49-F238E27FC236}">
                <a16:creationId xmlns:a16="http://schemas.microsoft.com/office/drawing/2014/main" xmlns="" id="{33712423-5C43-472A-A9E5-8A400184B05C}"/>
              </a:ext>
            </a:extLst>
          </p:cNvPr>
          <p:cNvSpPr/>
          <p:nvPr/>
        </p:nvSpPr>
        <p:spPr>
          <a:xfrm>
            <a:off x="9818271" y="5505268"/>
            <a:ext cx="2951664" cy="2951664"/>
          </a:xfrm>
          <a:prstGeom prst="ellipse">
            <a:avLst/>
          </a:prstGeom>
          <a:solidFill>
            <a:srgbClr val="97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8" name="Picture 17">
            <a:extLst>
              <a:ext uri="{FF2B5EF4-FFF2-40B4-BE49-F238E27FC236}">
                <a16:creationId xmlns:a16="http://schemas.microsoft.com/office/drawing/2014/main" xmlns="" id="{1581F808-4B3A-4786-97BD-440EF3C086C3}"/>
              </a:ext>
            </a:extLst>
          </p:cNvPr>
          <p:cNvPicPr>
            <a:picLocks noChangeAspect="1"/>
          </p:cNvPicPr>
          <p:nvPr/>
        </p:nvPicPr>
        <p:blipFill>
          <a:blip r:embed="rId2"/>
          <a:stretch>
            <a:fillRect/>
          </a:stretch>
        </p:blipFill>
        <p:spPr>
          <a:xfrm>
            <a:off x="10439742" y="6047454"/>
            <a:ext cx="1307802" cy="397409"/>
          </a:xfrm>
          <a:prstGeom prst="rect">
            <a:avLst/>
          </a:prstGeom>
        </p:spPr>
      </p:pic>
      <p:sp>
        <p:nvSpPr>
          <p:cNvPr id="9" name="TextBox 8">
            <a:extLst>
              <a:ext uri="{FF2B5EF4-FFF2-40B4-BE49-F238E27FC236}">
                <a16:creationId xmlns:a16="http://schemas.microsoft.com/office/drawing/2014/main" xmlns="" id="{2631E1EE-BD88-49F2-8D15-12F47294B851}"/>
              </a:ext>
            </a:extLst>
          </p:cNvPr>
          <p:cNvSpPr txBox="1"/>
          <p:nvPr/>
        </p:nvSpPr>
        <p:spPr>
          <a:xfrm>
            <a:off x="391153" y="487177"/>
            <a:ext cx="11585715" cy="1023344"/>
          </a:xfrm>
          <a:prstGeom prst="rect">
            <a:avLst/>
          </a:prstGeom>
          <a:noFill/>
        </p:spPr>
        <p:txBody>
          <a:bodyPr wrap="square" rtlCol="0">
            <a:normAutofit/>
          </a:bodyPr>
          <a:lstStyle/>
          <a:p>
            <a:r>
              <a:rPr lang="en-GB" sz="4000" b="1" dirty="0">
                <a:solidFill>
                  <a:srgbClr val="1E2A5A"/>
                </a:solidFill>
                <a:latin typeface="Arial" panose="020B0604020202020204" pitchFamily="34" charset="0"/>
                <a:cs typeface="Arial" panose="020B0604020202020204" pitchFamily="34" charset="0"/>
              </a:rPr>
              <a:t>SEND Transformation:</a:t>
            </a:r>
          </a:p>
        </p:txBody>
      </p:sp>
      <p:sp>
        <p:nvSpPr>
          <p:cNvPr id="2" name="TextBox 1">
            <a:extLst>
              <a:ext uri="{FF2B5EF4-FFF2-40B4-BE49-F238E27FC236}">
                <a16:creationId xmlns:a16="http://schemas.microsoft.com/office/drawing/2014/main" xmlns="" id="{FBEECB1E-2ECF-45DF-A9A6-C9FF5E264656}"/>
              </a:ext>
            </a:extLst>
          </p:cNvPr>
          <p:cNvSpPr txBox="1"/>
          <p:nvPr/>
        </p:nvSpPr>
        <p:spPr>
          <a:xfrm>
            <a:off x="533523" y="1718131"/>
            <a:ext cx="10893287" cy="3785652"/>
          </a:xfrm>
          <a:prstGeom prst="rect">
            <a:avLst/>
          </a:prstGeom>
          <a:noFill/>
        </p:spPr>
        <p:txBody>
          <a:bodyPr wrap="square" rtlCol="0">
            <a:spAutoFit/>
          </a:bodyPr>
          <a:lstStyle/>
          <a:p>
            <a:r>
              <a:rPr lang="en-GB" sz="2400" dirty="0"/>
              <a:t>The transformation programme will operate over a 5-year period (2019 to 2023) and has been reviewed for the 2nd year of implementation across a combination of Transformation Workstreams and Rapid Action Teams: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Transformation Workstream A: SEND &amp; Alternative Provision Support and Inclusion</a:t>
            </a:r>
          </a:p>
          <a:p>
            <a:pPr marL="285750" indent="-285750">
              <a:buFont typeface="Arial" panose="020B0604020202020204" pitchFamily="34" charset="0"/>
              <a:buChar char="•"/>
            </a:pPr>
            <a:r>
              <a:rPr lang="en-GB" sz="2400" dirty="0"/>
              <a:t>Transformation Workstream B: Infrastructure and New Provision</a:t>
            </a:r>
          </a:p>
          <a:p>
            <a:pPr marL="285750" indent="-285750">
              <a:buFont typeface="Arial" panose="020B0604020202020204" pitchFamily="34" charset="0"/>
              <a:buChar char="•"/>
            </a:pPr>
            <a:r>
              <a:rPr lang="en-GB" sz="2400" dirty="0"/>
              <a:t>Rapid Action Team 1: EHCP performance improvement </a:t>
            </a:r>
          </a:p>
          <a:p>
            <a:pPr marL="285750" indent="-285750">
              <a:buFont typeface="Arial" panose="020B0604020202020204" pitchFamily="34" charset="0"/>
              <a:buChar char="•"/>
            </a:pPr>
            <a:r>
              <a:rPr lang="en-GB" sz="2400" dirty="0"/>
              <a:t>Rapid Action Team 2: Virtual School Alternative Provision</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1428035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430ECAF-B64B-4CF3-A55F-1691DDB9CFEF}"/>
              </a:ext>
            </a:extLst>
          </p:cNvPr>
          <p:cNvSpPr/>
          <p:nvPr/>
        </p:nvSpPr>
        <p:spPr>
          <a:xfrm>
            <a:off x="344519" y="589164"/>
            <a:ext cx="11555895" cy="156402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xmlns="" id="{D3F74907-D768-4340-976A-C4E15B4C099F}"/>
              </a:ext>
            </a:extLst>
          </p:cNvPr>
          <p:cNvSpPr/>
          <p:nvPr/>
        </p:nvSpPr>
        <p:spPr>
          <a:xfrm>
            <a:off x="6786167" y="1389326"/>
            <a:ext cx="2460080" cy="5301026"/>
          </a:xfrm>
          <a:prstGeom prst="rect">
            <a:avLst/>
          </a:prstGeom>
          <a:solidFill>
            <a:srgbClr val="FFFF00">
              <a:alpha val="54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xmlns="" id="{A086CB2F-C998-410D-A550-3F43C37F19A2}"/>
              </a:ext>
            </a:extLst>
          </p:cNvPr>
          <p:cNvSpPr/>
          <p:nvPr/>
        </p:nvSpPr>
        <p:spPr>
          <a:xfrm>
            <a:off x="3398882" y="1405368"/>
            <a:ext cx="2878839" cy="5301026"/>
          </a:xfrm>
          <a:prstGeom prst="rect">
            <a:avLst/>
          </a:prstGeom>
          <a:solidFill>
            <a:srgbClr val="00CC00">
              <a:alpha val="30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xmlns="" id="{0C4B4676-FD21-4B94-A80C-2C77AF6DCEA6}"/>
              </a:ext>
            </a:extLst>
          </p:cNvPr>
          <p:cNvSpPr/>
          <p:nvPr/>
        </p:nvSpPr>
        <p:spPr>
          <a:xfrm>
            <a:off x="415688" y="1400060"/>
            <a:ext cx="2878838" cy="5301026"/>
          </a:xfrm>
          <a:prstGeom prst="rect">
            <a:avLst/>
          </a:prstGeom>
          <a:solidFill>
            <a:srgbClr val="00CC00">
              <a:alpha val="30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70" name="TextBox 3">
            <a:extLst>
              <a:ext uri="{FF2B5EF4-FFF2-40B4-BE49-F238E27FC236}">
                <a16:creationId xmlns:a16="http://schemas.microsoft.com/office/drawing/2014/main" xmlns="" id="{1C935D58-F03C-42F2-92B1-351152FC4D72}"/>
              </a:ext>
            </a:extLst>
          </p:cNvPr>
          <p:cNvSpPr txBox="1">
            <a:spLocks noChangeArrowheads="1"/>
          </p:cNvSpPr>
          <p:nvPr/>
        </p:nvSpPr>
        <p:spPr bwMode="auto">
          <a:xfrm>
            <a:off x="1835217" y="156914"/>
            <a:ext cx="8872887" cy="36671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None/>
              <a:defRPr/>
            </a:pPr>
            <a:r>
              <a:rPr kumimoji="0" lang="en-GB" altLang="en-US" sz="1800" b="1" i="0" u="none" strike="noStrike" kern="1200" cap="none" spc="0" normalizeH="0" baseline="0" noProof="0" dirty="0">
                <a:ln>
                  <a:noFill/>
                </a:ln>
                <a:effectLst/>
                <a:uLnTx/>
                <a:uFillTx/>
                <a:latin typeface="Calibri"/>
                <a:cs typeface="Calibri"/>
              </a:rPr>
              <a:t>SEND </a:t>
            </a:r>
            <a:r>
              <a:rPr lang="en-GB" altLang="en-US" sz="1800" b="1" dirty="0">
                <a:latin typeface="Calibri"/>
                <a:cs typeface="Calibri"/>
              </a:rPr>
              <a:t>and AP </a:t>
            </a:r>
            <a:r>
              <a:rPr kumimoji="0" lang="en-GB" altLang="en-US" sz="1800" b="1" i="0" u="none" strike="noStrike" kern="1200" cap="none" spc="0" normalizeH="0" baseline="0" noProof="0" dirty="0">
                <a:ln>
                  <a:noFill/>
                </a:ln>
                <a:effectLst/>
                <a:uLnTx/>
                <a:uFillTx/>
                <a:latin typeface="Calibri"/>
                <a:cs typeface="Calibri"/>
              </a:rPr>
              <a:t>Transformation Programme</a:t>
            </a:r>
            <a:r>
              <a:rPr lang="en-GB" altLang="en-US" sz="1800" b="1" dirty="0">
                <a:latin typeface="Calibri"/>
                <a:cs typeface="Calibri"/>
              </a:rPr>
              <a:t>:                       </a:t>
            </a:r>
            <a:r>
              <a:rPr kumimoji="0" lang="en-GB" altLang="en-US" sz="1800" b="1" i="0" u="none" strike="noStrike" kern="1200" cap="none" spc="0" normalizeH="0" baseline="0" noProof="0" dirty="0">
                <a:ln>
                  <a:noFill/>
                </a:ln>
                <a:effectLst/>
                <a:uLnTx/>
                <a:uFillTx/>
                <a:latin typeface="Calibri"/>
                <a:cs typeface="Calibri"/>
              </a:rPr>
              <a:t> </a:t>
            </a:r>
            <a:r>
              <a:rPr lang="en-GB" altLang="en-US" sz="1800" b="1" dirty="0">
                <a:solidFill>
                  <a:srgbClr val="FF0000"/>
                </a:solidFill>
                <a:latin typeface="Calibri"/>
                <a:cs typeface="Calibri"/>
              </a:rPr>
              <a:t>2020 Programme Structure</a:t>
            </a:r>
            <a:endParaRPr lang="en-GB" altLang="en-US" sz="1800" b="1" i="0" u="none" strike="noStrike" kern="1200" cap="none" spc="0" normalizeH="0" baseline="0" noProof="0" dirty="0">
              <a:ln>
                <a:noFill/>
              </a:ln>
              <a:solidFill>
                <a:srgbClr val="FF0000"/>
              </a:solidFill>
              <a:effectLst/>
              <a:uLnTx/>
              <a:uFillTx/>
              <a:latin typeface="Calibri"/>
              <a:cs typeface="Calibri"/>
            </a:endParaRPr>
          </a:p>
        </p:txBody>
      </p:sp>
      <p:sp>
        <p:nvSpPr>
          <p:cNvPr id="2" name="Rectangle 1">
            <a:extLst>
              <a:ext uri="{FF2B5EF4-FFF2-40B4-BE49-F238E27FC236}">
                <a16:creationId xmlns:a16="http://schemas.microsoft.com/office/drawing/2014/main" xmlns="" id="{074C532D-868E-4EA4-81E0-5CD03DAAB525}"/>
              </a:ext>
            </a:extLst>
          </p:cNvPr>
          <p:cNvSpPr/>
          <p:nvPr/>
        </p:nvSpPr>
        <p:spPr>
          <a:xfrm>
            <a:off x="414839" y="655856"/>
            <a:ext cx="1397099" cy="6710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panose="020F0502020204030204"/>
                <a:ea typeface="+mn-ea"/>
                <a:cs typeface="+mn-cs"/>
              </a:rPr>
              <a:t>Chris </a:t>
            </a:r>
            <a:r>
              <a:rPr kumimoji="0" lang="en-GB" sz="1600" b="0" i="0" u="none" strike="noStrike" kern="1200" cap="none" spc="0" normalizeH="0" baseline="0" noProof="0" dirty="0" err="1">
                <a:ln>
                  <a:noFill/>
                </a:ln>
                <a:solidFill>
                  <a:srgbClr val="000000"/>
                </a:solidFill>
                <a:effectLst/>
                <a:uLnTx/>
                <a:uFillTx/>
                <a:latin typeface="Calibri" panose="020F0502020204030204"/>
                <a:ea typeface="+mn-ea"/>
                <a:cs typeface="+mn-cs"/>
              </a:rPr>
              <a:t>Snudden</a:t>
            </a:r>
            <a:endParaRPr kumimoji="0" lang="en-GB" sz="1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algn="ctr">
              <a:defRPr/>
            </a:pPr>
            <a:r>
              <a:rPr lang="en-GB" sz="900" dirty="0">
                <a:solidFill>
                  <a:srgbClr val="000000"/>
                </a:solidFill>
                <a:latin typeface="Calibri" panose="020F0502020204030204"/>
              </a:rPr>
              <a:t>Director Learning &amp; Inclusion</a:t>
            </a:r>
            <a:endParaRPr lang="en-GB" sz="900" b="0" i="0" u="none" strike="noStrike" kern="1200" cap="none" spc="0" baseline="0" noProof="0" dirty="0">
              <a:solidFill>
                <a:srgbClr val="000000"/>
              </a:solidFill>
              <a:latin typeface="Calibri" panose="020F0502020204030204"/>
              <a:cs typeface="Calibri"/>
            </a:endParaRPr>
          </a:p>
        </p:txBody>
      </p:sp>
      <p:sp>
        <p:nvSpPr>
          <p:cNvPr id="6" name="TextBox 5">
            <a:extLst>
              <a:ext uri="{FF2B5EF4-FFF2-40B4-BE49-F238E27FC236}">
                <a16:creationId xmlns:a16="http://schemas.microsoft.com/office/drawing/2014/main" xmlns="" id="{E1678CD3-6D35-4585-BA0F-17EA2A43C4B8}"/>
              </a:ext>
            </a:extLst>
          </p:cNvPr>
          <p:cNvSpPr txBox="1"/>
          <p:nvPr/>
        </p:nvSpPr>
        <p:spPr>
          <a:xfrm>
            <a:off x="269172" y="343331"/>
            <a:ext cx="132145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Programme Board</a:t>
            </a:r>
          </a:p>
        </p:txBody>
      </p:sp>
      <p:sp>
        <p:nvSpPr>
          <p:cNvPr id="69" name="Rectangle 68">
            <a:extLst>
              <a:ext uri="{FF2B5EF4-FFF2-40B4-BE49-F238E27FC236}">
                <a16:creationId xmlns:a16="http://schemas.microsoft.com/office/drawing/2014/main" xmlns="" id="{E4181378-4E8F-483C-8820-EB2319EE6D52}"/>
              </a:ext>
            </a:extLst>
          </p:cNvPr>
          <p:cNvSpPr/>
          <p:nvPr/>
        </p:nvSpPr>
        <p:spPr>
          <a:xfrm>
            <a:off x="3595924" y="1453019"/>
            <a:ext cx="2499049" cy="6806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Sebastian </a:t>
            </a:r>
            <a:r>
              <a:rPr kumimoji="0" lang="en-GB" sz="1600" b="0" i="0" u="none" strike="noStrike" kern="1200" cap="none" spc="0" normalizeH="0" baseline="0" noProof="0" dirty="0" err="1">
                <a:ln>
                  <a:noFill/>
                </a:ln>
                <a:solidFill>
                  <a:prstClr val="black"/>
                </a:solidFill>
                <a:effectLst/>
                <a:uLnTx/>
                <a:uFillTx/>
                <a:latin typeface="Calibri" panose="020F0502020204030204"/>
                <a:ea typeface="+mn-ea"/>
                <a:cs typeface="+mn-cs"/>
              </a:rPr>
              <a:t>Gasse</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rPr>
              <a:t>Head of Ed Participation, Infra and Partnership Service</a:t>
            </a:r>
          </a:p>
        </p:txBody>
      </p:sp>
      <p:sp>
        <p:nvSpPr>
          <p:cNvPr id="70" name="Rectangle: Rounded Corners 69">
            <a:extLst>
              <a:ext uri="{FF2B5EF4-FFF2-40B4-BE49-F238E27FC236}">
                <a16:creationId xmlns:a16="http://schemas.microsoft.com/office/drawing/2014/main" xmlns="" id="{27165981-85C4-4C04-9F7D-53BA9322E159}"/>
              </a:ext>
            </a:extLst>
          </p:cNvPr>
          <p:cNvSpPr/>
          <p:nvPr/>
        </p:nvSpPr>
        <p:spPr>
          <a:xfrm>
            <a:off x="3477662" y="2439867"/>
            <a:ext cx="2661105" cy="489843"/>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Infrastructure and New Provision</a:t>
            </a:r>
          </a:p>
        </p:txBody>
      </p:sp>
      <p:sp>
        <p:nvSpPr>
          <p:cNvPr id="49" name="TextBox 48">
            <a:extLst>
              <a:ext uri="{FF2B5EF4-FFF2-40B4-BE49-F238E27FC236}">
                <a16:creationId xmlns:a16="http://schemas.microsoft.com/office/drawing/2014/main" xmlns="" id="{533C3C6D-1C0E-4BD6-8B2C-82B1A6621D22}"/>
              </a:ext>
            </a:extLst>
          </p:cNvPr>
          <p:cNvSpPr txBox="1"/>
          <p:nvPr/>
        </p:nvSpPr>
        <p:spPr>
          <a:xfrm>
            <a:off x="3433869" y="2967785"/>
            <a:ext cx="2661105" cy="1754326"/>
          </a:xfrm>
          <a:prstGeom prst="rect">
            <a:avLst/>
          </a:prstGeom>
          <a:noFill/>
        </p:spPr>
        <p:txBody>
          <a:bodyPr wrap="square" rtlCol="0" anchor="t">
            <a:spAutoFit/>
          </a:bodyPr>
          <a:lstStyle/>
          <a:p>
            <a:r>
              <a:rPr lang="en-GB" sz="1200" dirty="0"/>
              <a:t>To gather requirements from other workstreams,  collectively identifying the location and design of new specialist provision, including new special schools, specialist resource bases and other support hubs.  This workstream will then build the new specialist provision in a co-ordinated service delivery.</a:t>
            </a:r>
            <a:endParaRPr lang="en-GB" sz="1200" dirty="0">
              <a:cs typeface="Calibri"/>
            </a:endParaRPr>
          </a:p>
        </p:txBody>
      </p:sp>
      <p:sp>
        <p:nvSpPr>
          <p:cNvPr id="85" name="Rectangle 84">
            <a:extLst>
              <a:ext uri="{FF2B5EF4-FFF2-40B4-BE49-F238E27FC236}">
                <a16:creationId xmlns:a16="http://schemas.microsoft.com/office/drawing/2014/main" xmlns="" id="{7CF4E442-AB6B-4C39-AD73-ECC62401EF27}"/>
              </a:ext>
            </a:extLst>
          </p:cNvPr>
          <p:cNvSpPr/>
          <p:nvPr/>
        </p:nvSpPr>
        <p:spPr>
          <a:xfrm>
            <a:off x="9365215" y="1389326"/>
            <a:ext cx="2460080" cy="5311760"/>
          </a:xfrm>
          <a:prstGeom prst="rect">
            <a:avLst/>
          </a:prstGeom>
          <a:solidFill>
            <a:srgbClr val="FFFF00">
              <a:alpha val="54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xmlns="" id="{A9B9A542-00DB-43AF-B3CD-24EB168C1CD8}"/>
              </a:ext>
            </a:extLst>
          </p:cNvPr>
          <p:cNvSpPr/>
          <p:nvPr/>
        </p:nvSpPr>
        <p:spPr>
          <a:xfrm>
            <a:off x="9491752" y="1440858"/>
            <a:ext cx="2195664" cy="6850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prstClr val="black"/>
                </a:solidFill>
                <a:latin typeface="Calibri" panose="020F0502020204030204"/>
              </a:rPr>
              <a:t>Maxine Blocksidge</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rPr>
              <a:t>Senior Advisor SEND &amp; AP Strategy</a:t>
            </a:r>
          </a:p>
        </p:txBody>
      </p:sp>
      <p:sp>
        <p:nvSpPr>
          <p:cNvPr id="5" name="Rectangle: Rounded Corners 4">
            <a:extLst>
              <a:ext uri="{FF2B5EF4-FFF2-40B4-BE49-F238E27FC236}">
                <a16:creationId xmlns:a16="http://schemas.microsoft.com/office/drawing/2014/main" xmlns="" id="{F13989DA-68C2-4BE7-B7E0-3CEFB7A585B3}"/>
              </a:ext>
            </a:extLst>
          </p:cNvPr>
          <p:cNvSpPr/>
          <p:nvPr/>
        </p:nvSpPr>
        <p:spPr>
          <a:xfrm>
            <a:off x="9449220" y="2439867"/>
            <a:ext cx="2316458" cy="489843"/>
          </a:xfrm>
          <a:prstGeom prst="roundRect">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panose="020F0502020204030204"/>
              </a:rPr>
              <a:t>Virtual School AP</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 name="TextBox 89">
            <a:extLst>
              <a:ext uri="{FF2B5EF4-FFF2-40B4-BE49-F238E27FC236}">
                <a16:creationId xmlns:a16="http://schemas.microsoft.com/office/drawing/2014/main" xmlns="" id="{4C6E1966-2F48-4A54-A8F4-5A3F5418D630}"/>
              </a:ext>
            </a:extLst>
          </p:cNvPr>
          <p:cNvSpPr txBox="1"/>
          <p:nvPr/>
        </p:nvSpPr>
        <p:spPr>
          <a:xfrm>
            <a:off x="6802593" y="2984169"/>
            <a:ext cx="2460080" cy="1384995"/>
          </a:xfrm>
          <a:prstGeom prst="rect">
            <a:avLst/>
          </a:prstGeom>
          <a:noFill/>
        </p:spPr>
        <p:txBody>
          <a:bodyPr wrap="square" rtlCol="0" anchor="t">
            <a:spAutoFit/>
          </a:bodyPr>
          <a:lstStyle/>
          <a:p>
            <a:r>
              <a:rPr lang="en-GB" sz="1200" dirty="0"/>
              <a:t>To maintain our person centred approach to EHCP assessments and rapidly increase the proportion carried out within 20 week timescale and ensure that quality, timely, annual reviews are carried out for young people with EHCP's.</a:t>
            </a:r>
            <a:endParaRPr kumimoji="0" lang="en-GB" sz="1000" b="0" u="none" strike="noStrike" kern="1200" cap="none" spc="0" normalizeH="0" baseline="0" noProof="0" dirty="0">
              <a:ln>
                <a:noFill/>
              </a:ln>
              <a:effectLst/>
              <a:uLnTx/>
              <a:uFillTx/>
              <a:latin typeface="Calibri" panose="020F0502020204030204"/>
              <a:ea typeface="+mn-ea"/>
              <a:cs typeface="+mn-cs"/>
            </a:endParaRPr>
          </a:p>
        </p:txBody>
      </p:sp>
      <p:sp>
        <p:nvSpPr>
          <p:cNvPr id="91" name="TextBox 90">
            <a:extLst>
              <a:ext uri="{FF2B5EF4-FFF2-40B4-BE49-F238E27FC236}">
                <a16:creationId xmlns:a16="http://schemas.microsoft.com/office/drawing/2014/main" xmlns="" id="{35326759-5A67-4646-B124-7FB327095DE7}"/>
              </a:ext>
            </a:extLst>
          </p:cNvPr>
          <p:cNvSpPr txBox="1"/>
          <p:nvPr/>
        </p:nvSpPr>
        <p:spPr>
          <a:xfrm>
            <a:off x="431407" y="2974221"/>
            <a:ext cx="2855548" cy="1938992"/>
          </a:xfrm>
          <a:prstGeom prst="rect">
            <a:avLst/>
          </a:prstGeom>
          <a:noFill/>
        </p:spPr>
        <p:txBody>
          <a:bodyPr wrap="square" rtlCol="0" anchor="t">
            <a:spAutoFit/>
          </a:bodyPr>
          <a:lstStyle/>
          <a:p>
            <a:pPr>
              <a:defRPr/>
            </a:pPr>
            <a:r>
              <a:rPr lang="en-GB" sz="1200" dirty="0">
                <a:latin typeface="Calibri" panose="020F0502020204030204"/>
                <a:cs typeface="Calibri"/>
              </a:rPr>
              <a:t>To ensure sufficient good quality and affordable SEND provision enables children and young people to be educated in their local mainstream  school and to ensure that settings are using best endeavours to provide and secure an inclusive education for all children and young people with SEND, thereby setting out expectations and increasing parental confidence in individual schools’ local offers</a:t>
            </a:r>
            <a:endParaRPr lang="en-US" dirty="0"/>
          </a:p>
        </p:txBody>
      </p:sp>
      <p:sp>
        <p:nvSpPr>
          <p:cNvPr id="14" name="Rectangle 13">
            <a:extLst>
              <a:ext uri="{FF2B5EF4-FFF2-40B4-BE49-F238E27FC236}">
                <a16:creationId xmlns:a16="http://schemas.microsoft.com/office/drawing/2014/main" xmlns="" id="{9E660D75-A775-43E0-8792-6E125D35535F}"/>
              </a:ext>
            </a:extLst>
          </p:cNvPr>
          <p:cNvSpPr/>
          <p:nvPr/>
        </p:nvSpPr>
        <p:spPr>
          <a:xfrm>
            <a:off x="643368" y="1428352"/>
            <a:ext cx="2433422" cy="6978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Stuart Mason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rPr>
              <a:t>Head of Ed Vulnerable Groups Achievement and Access</a:t>
            </a:r>
          </a:p>
        </p:txBody>
      </p:sp>
      <p:sp>
        <p:nvSpPr>
          <p:cNvPr id="35" name="Rectangle: Rounded Corners 34">
            <a:extLst>
              <a:ext uri="{FF2B5EF4-FFF2-40B4-BE49-F238E27FC236}">
                <a16:creationId xmlns:a16="http://schemas.microsoft.com/office/drawing/2014/main" xmlns="" id="{97E6D2D0-1528-40C6-8821-E30CFDFBF379}"/>
              </a:ext>
            </a:extLst>
          </p:cNvPr>
          <p:cNvSpPr/>
          <p:nvPr/>
        </p:nvSpPr>
        <p:spPr>
          <a:xfrm>
            <a:off x="504805" y="2439867"/>
            <a:ext cx="2699614" cy="489843"/>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panose="020F0502020204030204"/>
              </a:rPr>
              <a:t>SEND</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&amp; AP Support and Inclusion</a:t>
            </a:r>
          </a:p>
        </p:txBody>
      </p:sp>
      <p:sp>
        <p:nvSpPr>
          <p:cNvPr id="39" name="Rectangle 38">
            <a:extLst>
              <a:ext uri="{FF2B5EF4-FFF2-40B4-BE49-F238E27FC236}">
                <a16:creationId xmlns:a16="http://schemas.microsoft.com/office/drawing/2014/main" xmlns="" id="{DFFF24B0-839C-4EC3-AECA-84F9543AD38C}"/>
              </a:ext>
            </a:extLst>
          </p:cNvPr>
          <p:cNvSpPr/>
          <p:nvPr/>
        </p:nvSpPr>
        <p:spPr>
          <a:xfrm>
            <a:off x="6935329" y="1441109"/>
            <a:ext cx="2152874" cy="6850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600" dirty="0">
                <a:solidFill>
                  <a:schemeClr val="tx1"/>
                </a:solidFill>
                <a:latin typeface="Calibri" panose="020F0502020204030204"/>
                <a:cs typeface="Calibri"/>
              </a:rPr>
              <a:t>Nicki Rider</a:t>
            </a:r>
          </a:p>
          <a:p>
            <a:pPr algn="ctr">
              <a:defRPr/>
            </a:pPr>
            <a:r>
              <a:rPr lang="en-US" sz="900" dirty="0">
                <a:solidFill>
                  <a:schemeClr val="tx1"/>
                </a:solidFill>
              </a:rPr>
              <a:t>Interim Head of Education High Needs SEND Service</a:t>
            </a:r>
            <a:endParaRPr lang="en-US" sz="1000" dirty="0">
              <a:solidFill>
                <a:schemeClr val="tx1"/>
              </a:solidFill>
            </a:endParaRPr>
          </a:p>
        </p:txBody>
      </p:sp>
      <p:sp>
        <p:nvSpPr>
          <p:cNvPr id="7175" name="TextBox 7174">
            <a:extLst>
              <a:ext uri="{FF2B5EF4-FFF2-40B4-BE49-F238E27FC236}">
                <a16:creationId xmlns:a16="http://schemas.microsoft.com/office/drawing/2014/main" xmlns="" id="{31028D08-DF0D-4A0D-9602-D4E8D80D75B7}"/>
              </a:ext>
            </a:extLst>
          </p:cNvPr>
          <p:cNvSpPr txBox="1"/>
          <p:nvPr/>
        </p:nvSpPr>
        <p:spPr>
          <a:xfrm>
            <a:off x="902519" y="2121097"/>
            <a:ext cx="137621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Workstream A</a:t>
            </a:r>
          </a:p>
        </p:txBody>
      </p:sp>
      <p:sp>
        <p:nvSpPr>
          <p:cNvPr id="44" name="Rectangle 43">
            <a:extLst>
              <a:ext uri="{FF2B5EF4-FFF2-40B4-BE49-F238E27FC236}">
                <a16:creationId xmlns:a16="http://schemas.microsoft.com/office/drawing/2014/main" xmlns="" id="{E1D6DFC7-3342-4659-8F2A-61A698C316EF}"/>
              </a:ext>
            </a:extLst>
          </p:cNvPr>
          <p:cNvSpPr/>
          <p:nvPr/>
        </p:nvSpPr>
        <p:spPr>
          <a:xfrm>
            <a:off x="1894954" y="655856"/>
            <a:ext cx="1330424" cy="6710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600" dirty="0">
                <a:solidFill>
                  <a:srgbClr val="000000"/>
                </a:solidFill>
                <a:latin typeface="Calibri" panose="020F0502020204030204"/>
                <a:cs typeface="Calibri"/>
              </a:rPr>
              <a:t>James Wilson</a:t>
            </a:r>
            <a:endParaRPr lang="en-GB" sz="1600" b="0" i="0" u="none" strike="noStrike" kern="1200" cap="none" spc="0" normalizeH="0" baseline="0" noProof="0" dirty="0">
              <a:ln>
                <a:noFill/>
              </a:ln>
              <a:solidFill>
                <a:srgbClr val="000000"/>
              </a:solidFill>
              <a:effectLst/>
              <a:uLnTx/>
              <a:uFillTx/>
              <a:latin typeface="Calibri" panose="020F0502020204030204"/>
              <a:cs typeface="Calibri"/>
            </a:endParaRPr>
          </a:p>
          <a:p>
            <a:pPr algn="ctr">
              <a:defRPr/>
            </a:pPr>
            <a:r>
              <a:rPr lang="en-GB" sz="900" dirty="0">
                <a:solidFill>
                  <a:srgbClr val="000000"/>
                </a:solidFill>
                <a:latin typeface="Calibri" panose="020F0502020204030204"/>
              </a:rPr>
              <a:t>Director of Quality &amp; Transformation</a:t>
            </a:r>
            <a:endParaRPr lang="en-GB" sz="900" b="0" i="0" u="none" strike="noStrike" kern="1200" cap="none" spc="0" baseline="0" noProof="0" dirty="0">
              <a:solidFill>
                <a:srgbClr val="000000"/>
              </a:solidFill>
              <a:latin typeface="Calibri" panose="020F0502020204030204"/>
              <a:cs typeface="Calibri"/>
            </a:endParaRPr>
          </a:p>
        </p:txBody>
      </p:sp>
      <p:sp>
        <p:nvSpPr>
          <p:cNvPr id="45" name="Rectangle 44">
            <a:extLst>
              <a:ext uri="{FF2B5EF4-FFF2-40B4-BE49-F238E27FC236}">
                <a16:creationId xmlns:a16="http://schemas.microsoft.com/office/drawing/2014/main" xmlns="" id="{C5EC8AAD-B6AD-4884-B9E8-5F6FE8C259E0}"/>
              </a:ext>
            </a:extLst>
          </p:cNvPr>
          <p:cNvSpPr/>
          <p:nvPr/>
        </p:nvSpPr>
        <p:spPr>
          <a:xfrm>
            <a:off x="3308394" y="655856"/>
            <a:ext cx="1368524" cy="6710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600" dirty="0">
                <a:solidFill>
                  <a:srgbClr val="000000"/>
                </a:solidFill>
                <a:latin typeface="Calibri" panose="020F0502020204030204"/>
                <a:cs typeface="Calibri"/>
              </a:rPr>
              <a:t>Michael Bateman</a:t>
            </a:r>
            <a:endParaRPr lang="en-GB" sz="1600" b="0" i="0" u="none" strike="noStrike" kern="1200" cap="none" spc="0" normalizeH="0" baseline="0" noProof="0" dirty="0">
              <a:ln>
                <a:noFill/>
              </a:ln>
              <a:solidFill>
                <a:srgbClr val="000000"/>
              </a:solidFill>
              <a:effectLst/>
              <a:uLnTx/>
              <a:uFillTx/>
              <a:latin typeface="Calibri" panose="020F0502020204030204"/>
              <a:cs typeface="Calibri"/>
            </a:endParaRPr>
          </a:p>
          <a:p>
            <a:pPr algn="ctr">
              <a:defRPr/>
            </a:pPr>
            <a:r>
              <a:rPr lang="en-GB" sz="900" dirty="0">
                <a:solidFill>
                  <a:srgbClr val="000000"/>
                </a:solidFill>
                <a:latin typeface="Calibri" panose="020F0502020204030204"/>
              </a:rPr>
              <a:t>Programme Director</a:t>
            </a:r>
            <a:endParaRPr lang="en-GB" sz="900" b="0" i="0" u="none" strike="noStrike" kern="1200" cap="none" spc="0" baseline="0" noProof="0" dirty="0">
              <a:solidFill>
                <a:srgbClr val="000000"/>
              </a:solidFill>
              <a:latin typeface="Calibri" panose="020F0502020204030204"/>
              <a:cs typeface="Calibri"/>
            </a:endParaRPr>
          </a:p>
        </p:txBody>
      </p:sp>
      <p:sp>
        <p:nvSpPr>
          <p:cNvPr id="51" name="Rectangle 50">
            <a:extLst>
              <a:ext uri="{FF2B5EF4-FFF2-40B4-BE49-F238E27FC236}">
                <a16:creationId xmlns:a16="http://schemas.microsoft.com/office/drawing/2014/main" xmlns="" id="{5D83FF4C-1BD1-4644-90C2-4D6A63FB0B48}"/>
              </a:ext>
            </a:extLst>
          </p:cNvPr>
          <p:cNvSpPr/>
          <p:nvPr/>
        </p:nvSpPr>
        <p:spPr>
          <a:xfrm>
            <a:off x="4759934" y="655856"/>
            <a:ext cx="1187549" cy="6710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600" dirty="0">
                <a:solidFill>
                  <a:srgbClr val="000000"/>
                </a:solidFill>
                <a:latin typeface="Calibri" panose="020F0502020204030204"/>
                <a:cs typeface="Calibri"/>
              </a:rPr>
              <a:t>Steve Gale</a:t>
            </a:r>
            <a:endParaRPr lang="en-GB" sz="1600" b="0" i="0" u="none" strike="noStrike" kern="1200" cap="none" spc="0" normalizeH="0" baseline="0" noProof="0" dirty="0">
              <a:ln>
                <a:noFill/>
              </a:ln>
              <a:solidFill>
                <a:srgbClr val="000000"/>
              </a:solidFill>
              <a:effectLst/>
              <a:uLnTx/>
              <a:uFillTx/>
              <a:latin typeface="Calibri" panose="020F0502020204030204"/>
              <a:cs typeface="Calibri"/>
            </a:endParaRPr>
          </a:p>
          <a:p>
            <a:pPr algn="ctr">
              <a:defRPr/>
            </a:pPr>
            <a:r>
              <a:rPr lang="en-GB" sz="900" dirty="0">
                <a:solidFill>
                  <a:srgbClr val="000000"/>
                </a:solidFill>
                <a:latin typeface="Calibri" panose="020F0502020204030204"/>
              </a:rPr>
              <a:t>Programme Manager</a:t>
            </a:r>
            <a:endParaRPr lang="en-GB" sz="900" b="0" i="0" u="none" strike="noStrike" kern="1200" cap="none" spc="0" baseline="0" noProof="0" dirty="0">
              <a:solidFill>
                <a:srgbClr val="000000"/>
              </a:solidFill>
              <a:latin typeface="Calibri" panose="020F0502020204030204"/>
              <a:cs typeface="Calibri"/>
            </a:endParaRPr>
          </a:p>
        </p:txBody>
      </p:sp>
      <p:sp>
        <p:nvSpPr>
          <p:cNvPr id="53" name="Rectangle 52">
            <a:extLst>
              <a:ext uri="{FF2B5EF4-FFF2-40B4-BE49-F238E27FC236}">
                <a16:creationId xmlns:a16="http://schemas.microsoft.com/office/drawing/2014/main" xmlns="" id="{28A4652B-F512-40F4-B5DD-B00170F01961}"/>
              </a:ext>
            </a:extLst>
          </p:cNvPr>
          <p:cNvSpPr/>
          <p:nvPr/>
        </p:nvSpPr>
        <p:spPr>
          <a:xfrm>
            <a:off x="6030499" y="655856"/>
            <a:ext cx="1587599" cy="6710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600" dirty="0">
                <a:solidFill>
                  <a:srgbClr val="000000"/>
                </a:solidFill>
                <a:latin typeface="Calibri" panose="020F0502020204030204"/>
                <a:cs typeface="Calibri"/>
              </a:rPr>
              <a:t>Sue Smith</a:t>
            </a:r>
            <a:endParaRPr lang="en-GB" sz="1600" b="0" i="0" u="none" strike="noStrike" kern="1200" cap="none" spc="0" normalizeH="0" baseline="0" noProof="0" dirty="0">
              <a:ln>
                <a:noFill/>
              </a:ln>
              <a:solidFill>
                <a:srgbClr val="000000"/>
              </a:solidFill>
              <a:effectLst/>
              <a:uLnTx/>
              <a:uFillTx/>
              <a:latin typeface="Calibri" panose="020F0502020204030204"/>
              <a:cs typeface="Calibri"/>
            </a:endParaRPr>
          </a:p>
          <a:p>
            <a:pPr algn="ctr">
              <a:defRPr/>
            </a:pPr>
            <a:r>
              <a:rPr lang="en-GB" sz="900" dirty="0">
                <a:solidFill>
                  <a:srgbClr val="000000"/>
                </a:solidFill>
                <a:latin typeface="Calibri" panose="020F0502020204030204"/>
              </a:rPr>
              <a:t>Assist. Director of Education, QA, Intervention &amp; regulation</a:t>
            </a:r>
            <a:endParaRPr lang="en-GB" sz="1000" b="0" i="0" u="none" strike="noStrike" kern="1200" cap="none" spc="0" baseline="0" noProof="0" dirty="0" err="1">
              <a:solidFill>
                <a:srgbClr val="000000"/>
              </a:solidFill>
              <a:latin typeface="Calibri" panose="020F0502020204030204"/>
              <a:cs typeface="Calibri"/>
            </a:endParaRPr>
          </a:p>
        </p:txBody>
      </p:sp>
      <p:sp>
        <p:nvSpPr>
          <p:cNvPr id="54" name="Rectangle 53">
            <a:extLst>
              <a:ext uri="{FF2B5EF4-FFF2-40B4-BE49-F238E27FC236}">
                <a16:creationId xmlns:a16="http://schemas.microsoft.com/office/drawing/2014/main" xmlns="" id="{CA6BFC25-416C-480B-A232-7D9C419CBFF6}"/>
              </a:ext>
            </a:extLst>
          </p:cNvPr>
          <p:cNvSpPr/>
          <p:nvPr/>
        </p:nvSpPr>
        <p:spPr>
          <a:xfrm>
            <a:off x="7701114" y="655856"/>
            <a:ext cx="1320899" cy="6710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600" dirty="0">
                <a:solidFill>
                  <a:srgbClr val="000000"/>
                </a:solidFill>
                <a:latin typeface="Calibri" panose="020F0502020204030204"/>
                <a:cs typeface="Calibri"/>
              </a:rPr>
              <a:t>Sarah </a:t>
            </a:r>
            <a:r>
              <a:rPr lang="en-GB" sz="1600" dirty="0" err="1">
                <a:solidFill>
                  <a:srgbClr val="000000"/>
                </a:solidFill>
                <a:latin typeface="Calibri" panose="020F0502020204030204"/>
                <a:cs typeface="Calibri"/>
              </a:rPr>
              <a:t>Shirras</a:t>
            </a:r>
            <a:endParaRPr lang="en-GB" sz="1600" b="0" i="0" u="none" strike="noStrike" kern="1200" cap="none" spc="0" normalizeH="0" baseline="0" noProof="0">
              <a:ln>
                <a:noFill/>
              </a:ln>
              <a:solidFill>
                <a:srgbClr val="000000"/>
              </a:solidFill>
              <a:effectLst/>
              <a:uLnTx/>
              <a:uFillTx/>
              <a:latin typeface="Calibri" panose="020F0502020204030204"/>
              <a:cs typeface="Calibri"/>
            </a:endParaRPr>
          </a:p>
          <a:p>
            <a:pPr algn="ctr">
              <a:defRPr/>
            </a:pPr>
            <a:r>
              <a:rPr lang="en-GB" sz="900" dirty="0">
                <a:solidFill>
                  <a:srgbClr val="000000"/>
                </a:solidFill>
                <a:latin typeface="Calibri" panose="020F0502020204030204"/>
              </a:rPr>
              <a:t>Chair Schools' Forum &amp; Educate Norfolk</a:t>
            </a:r>
            <a:endParaRPr lang="en-GB" sz="900" b="0" i="0" u="none" strike="noStrike" kern="1200" cap="none" spc="0" baseline="0" noProof="0" dirty="0">
              <a:solidFill>
                <a:srgbClr val="000000"/>
              </a:solidFill>
              <a:latin typeface="Calibri" panose="020F0502020204030204"/>
              <a:cs typeface="Calibri"/>
            </a:endParaRPr>
          </a:p>
        </p:txBody>
      </p:sp>
      <p:sp>
        <p:nvSpPr>
          <p:cNvPr id="56" name="Rectangle 55">
            <a:extLst>
              <a:ext uri="{FF2B5EF4-FFF2-40B4-BE49-F238E27FC236}">
                <a16:creationId xmlns:a16="http://schemas.microsoft.com/office/drawing/2014/main" xmlns="" id="{D2DE4E9E-7338-4EF3-A345-955A82BC5D23}"/>
              </a:ext>
            </a:extLst>
          </p:cNvPr>
          <p:cNvSpPr/>
          <p:nvPr/>
        </p:nvSpPr>
        <p:spPr>
          <a:xfrm>
            <a:off x="9105029" y="655856"/>
            <a:ext cx="1320899" cy="6710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600" dirty="0">
                <a:solidFill>
                  <a:srgbClr val="000000"/>
                </a:solidFill>
                <a:latin typeface="Calibri" panose="020F0502020204030204"/>
                <a:cs typeface="Calibri"/>
              </a:rPr>
              <a:t>Kate </a:t>
            </a:r>
            <a:r>
              <a:rPr lang="en-GB" sz="1600" dirty="0" err="1">
                <a:solidFill>
                  <a:srgbClr val="000000"/>
                </a:solidFill>
                <a:latin typeface="Calibri" panose="020F0502020204030204"/>
                <a:cs typeface="Calibri"/>
              </a:rPr>
              <a:t>Hinchley</a:t>
            </a:r>
            <a:endParaRPr lang="en-GB" sz="1600" b="0" i="0" u="none" strike="noStrike" kern="1200" cap="none" spc="0" normalizeH="0" baseline="0" noProof="0">
              <a:ln>
                <a:noFill/>
              </a:ln>
              <a:solidFill>
                <a:srgbClr val="000000"/>
              </a:solidFill>
              <a:effectLst/>
              <a:uLnTx/>
              <a:uFillTx/>
              <a:latin typeface="Calibri" panose="020F0502020204030204"/>
              <a:cs typeface="Calibri"/>
            </a:endParaRPr>
          </a:p>
          <a:p>
            <a:pPr algn="ctr">
              <a:defRPr/>
            </a:pPr>
            <a:r>
              <a:rPr lang="en-GB" sz="900" dirty="0">
                <a:solidFill>
                  <a:srgbClr val="000000"/>
                </a:solidFill>
                <a:latin typeface="Calibri" panose="020F0502020204030204"/>
                <a:cs typeface="Calibri"/>
              </a:rPr>
              <a:t>SEND &amp; AP Transformation Officer</a:t>
            </a:r>
            <a:endParaRPr lang="en-GB" sz="900" b="0" i="0" u="none" strike="noStrike" kern="1200" cap="none" spc="0" baseline="0" noProof="0" dirty="0">
              <a:solidFill>
                <a:srgbClr val="000000"/>
              </a:solidFill>
              <a:latin typeface="Calibri" panose="020F0502020204030204"/>
              <a:cs typeface="Calibri"/>
            </a:endParaRPr>
          </a:p>
        </p:txBody>
      </p:sp>
      <p:sp>
        <p:nvSpPr>
          <p:cNvPr id="43" name="Rectangle 42">
            <a:extLst>
              <a:ext uri="{FF2B5EF4-FFF2-40B4-BE49-F238E27FC236}">
                <a16:creationId xmlns:a16="http://schemas.microsoft.com/office/drawing/2014/main" xmlns="" id="{740526C8-481A-4877-81D0-64B793B8A638}"/>
              </a:ext>
            </a:extLst>
          </p:cNvPr>
          <p:cNvSpPr/>
          <p:nvPr/>
        </p:nvSpPr>
        <p:spPr>
          <a:xfrm>
            <a:off x="10508946" y="654672"/>
            <a:ext cx="1320899" cy="6710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600" b="0" i="0" u="none" strike="noStrike" kern="1200" cap="none" spc="0" normalizeH="0" baseline="0" noProof="0" dirty="0">
                <a:ln>
                  <a:noFill/>
                </a:ln>
                <a:solidFill>
                  <a:srgbClr val="000000"/>
                </a:solidFill>
                <a:effectLst/>
                <a:uLnTx/>
                <a:uFillTx/>
                <a:latin typeface="Calibri" panose="020F0502020204030204"/>
                <a:cs typeface="Calibri"/>
              </a:rPr>
              <a:t>John Crowley</a:t>
            </a:r>
          </a:p>
          <a:p>
            <a:pPr algn="ctr">
              <a:defRPr/>
            </a:pPr>
            <a:r>
              <a:rPr lang="en-GB" sz="900" b="0" i="0" u="none" strike="noStrike" kern="1200" cap="none" spc="0" baseline="0" noProof="0" dirty="0">
                <a:solidFill>
                  <a:srgbClr val="000000"/>
                </a:solidFill>
                <a:latin typeface="Calibri" panose="020F0502020204030204"/>
                <a:cs typeface="Calibri"/>
              </a:rPr>
              <a:t>Head of Education </a:t>
            </a:r>
            <a:r>
              <a:rPr lang="en-GB" sz="900" dirty="0">
                <a:solidFill>
                  <a:srgbClr val="000000"/>
                </a:solidFill>
                <a:latin typeface="Calibri" panose="020F0502020204030204"/>
                <a:cs typeface="Calibri"/>
              </a:rPr>
              <a:t>Achievement and Early Years Service</a:t>
            </a:r>
            <a:endParaRPr lang="en-GB" sz="900" b="0" i="0" u="none" strike="noStrike" kern="1200" cap="none" spc="0" baseline="0" noProof="0" dirty="0">
              <a:solidFill>
                <a:srgbClr val="000000"/>
              </a:solidFill>
              <a:latin typeface="Calibri" panose="020F0502020204030204"/>
              <a:cs typeface="Calibri"/>
            </a:endParaRPr>
          </a:p>
        </p:txBody>
      </p:sp>
      <p:sp>
        <p:nvSpPr>
          <p:cNvPr id="58" name="TextBox 57">
            <a:extLst>
              <a:ext uri="{FF2B5EF4-FFF2-40B4-BE49-F238E27FC236}">
                <a16:creationId xmlns:a16="http://schemas.microsoft.com/office/drawing/2014/main" xmlns="" id="{6748DB9D-BD7A-4894-A0B0-048A6EAB9DE4}"/>
              </a:ext>
            </a:extLst>
          </p:cNvPr>
          <p:cNvSpPr txBox="1"/>
          <p:nvPr/>
        </p:nvSpPr>
        <p:spPr>
          <a:xfrm>
            <a:off x="4216749" y="2117078"/>
            <a:ext cx="136979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Workstream </a:t>
            </a:r>
            <a:r>
              <a:rPr lang="en-GB" sz="1600" dirty="0">
                <a:solidFill>
                  <a:prstClr val="black"/>
                </a:solidFill>
                <a:latin typeface="Calibri" panose="020F0502020204030204"/>
              </a:rPr>
              <a:t>B</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Rectangle: Rounded Corners 77">
            <a:extLst>
              <a:ext uri="{FF2B5EF4-FFF2-40B4-BE49-F238E27FC236}">
                <a16:creationId xmlns:a16="http://schemas.microsoft.com/office/drawing/2014/main" xmlns="" id="{407818E8-ADB6-4F4B-B10D-DF565098225B}"/>
              </a:ext>
            </a:extLst>
          </p:cNvPr>
          <p:cNvSpPr/>
          <p:nvPr/>
        </p:nvSpPr>
        <p:spPr>
          <a:xfrm>
            <a:off x="6877615" y="2439867"/>
            <a:ext cx="2293658" cy="489843"/>
          </a:xfrm>
          <a:prstGeom prst="roundRect">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EHCP Performance Improvement</a:t>
            </a:r>
          </a:p>
        </p:txBody>
      </p:sp>
      <p:sp>
        <p:nvSpPr>
          <p:cNvPr id="59" name="TextBox 58">
            <a:extLst>
              <a:ext uri="{FF2B5EF4-FFF2-40B4-BE49-F238E27FC236}">
                <a16:creationId xmlns:a16="http://schemas.microsoft.com/office/drawing/2014/main" xmlns="" id="{C081CC76-3FA8-4347-99CF-A718231C7324}"/>
              </a:ext>
            </a:extLst>
          </p:cNvPr>
          <p:cNvSpPr txBox="1"/>
          <p:nvPr/>
        </p:nvSpPr>
        <p:spPr>
          <a:xfrm>
            <a:off x="7064113" y="2126205"/>
            <a:ext cx="188166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prstClr val="black"/>
                </a:solidFill>
                <a:latin typeface="Calibri" panose="020F0502020204030204"/>
              </a:rPr>
              <a:t>Rapid Action Team 1</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TextBox 59">
            <a:extLst>
              <a:ext uri="{FF2B5EF4-FFF2-40B4-BE49-F238E27FC236}">
                <a16:creationId xmlns:a16="http://schemas.microsoft.com/office/drawing/2014/main" xmlns="" id="{A2F9FC17-8FFD-4FC8-BAAE-73D83744AF46}"/>
              </a:ext>
            </a:extLst>
          </p:cNvPr>
          <p:cNvSpPr txBox="1"/>
          <p:nvPr/>
        </p:nvSpPr>
        <p:spPr>
          <a:xfrm>
            <a:off x="9666614" y="2117579"/>
            <a:ext cx="188166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prstClr val="black"/>
                </a:solidFill>
                <a:latin typeface="Calibri" panose="020F0502020204030204"/>
              </a:rPr>
              <a:t>Rapid Action Team 2</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TextBox 60">
            <a:extLst>
              <a:ext uri="{FF2B5EF4-FFF2-40B4-BE49-F238E27FC236}">
                <a16:creationId xmlns:a16="http://schemas.microsoft.com/office/drawing/2014/main" xmlns="" id="{1C59B71D-DCD9-478A-BCE0-D2CE736B043C}"/>
              </a:ext>
            </a:extLst>
          </p:cNvPr>
          <p:cNvSpPr txBox="1"/>
          <p:nvPr/>
        </p:nvSpPr>
        <p:spPr>
          <a:xfrm>
            <a:off x="9377408" y="2992755"/>
            <a:ext cx="2460080" cy="1015663"/>
          </a:xfrm>
          <a:prstGeom prst="rect">
            <a:avLst/>
          </a:prstGeom>
          <a:noFill/>
        </p:spPr>
        <p:txBody>
          <a:bodyPr wrap="square" rtlCol="0" anchor="t">
            <a:spAutoFit/>
          </a:bodyPr>
          <a:lstStyle/>
          <a:p>
            <a:r>
              <a:rPr lang="en-GB" sz="1200" dirty="0"/>
              <a:t>To rapidly establish a virtual School for AP, including its business design, structure, resourcing, processes and procedures, communications and rolling out into a BAU establishment.</a:t>
            </a:r>
            <a:endParaRPr kumimoji="0" lang="en-GB" sz="1000" b="0" u="none" strike="noStrike" kern="1200" cap="none" spc="0" normalizeH="0" baseline="0" noProof="0" dirty="0">
              <a:ln>
                <a:noFill/>
              </a:ln>
              <a:effectLst/>
              <a:uLnTx/>
              <a:uFillTx/>
              <a:latin typeface="Calibri" panose="020F0502020204030204"/>
              <a:ea typeface="+mn-ea"/>
              <a:cs typeface="+mn-cs"/>
            </a:endParaRPr>
          </a:p>
        </p:txBody>
      </p:sp>
      <p:sp>
        <p:nvSpPr>
          <p:cNvPr id="62" name="Arrow: Left-Right 61">
            <a:extLst>
              <a:ext uri="{FF2B5EF4-FFF2-40B4-BE49-F238E27FC236}">
                <a16:creationId xmlns:a16="http://schemas.microsoft.com/office/drawing/2014/main" xmlns="" id="{9B08735E-3520-45C3-8F4F-D758C90EE05C}"/>
              </a:ext>
            </a:extLst>
          </p:cNvPr>
          <p:cNvSpPr/>
          <p:nvPr/>
        </p:nvSpPr>
        <p:spPr>
          <a:xfrm>
            <a:off x="431407" y="4970720"/>
            <a:ext cx="11351283" cy="497954"/>
          </a:xfrm>
          <a:prstGeom prst="leftRightArrow">
            <a:avLst>
              <a:gd name="adj1" fmla="val 74772"/>
              <a:gd name="adj2" fmla="val 45871"/>
            </a:avLst>
          </a:prstGeom>
          <a:solidFill>
            <a:schemeClr val="bg1"/>
          </a:solid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Programme Finance &amp; Performance Benefits Realisation – Michael Bateman</a:t>
            </a:r>
          </a:p>
        </p:txBody>
      </p:sp>
      <p:sp>
        <p:nvSpPr>
          <p:cNvPr id="8" name="TextBox 7">
            <a:extLst>
              <a:ext uri="{FF2B5EF4-FFF2-40B4-BE49-F238E27FC236}">
                <a16:creationId xmlns:a16="http://schemas.microsoft.com/office/drawing/2014/main" xmlns="" id="{5CCC3654-38A6-4022-BA65-92A438F33411}"/>
              </a:ext>
            </a:extLst>
          </p:cNvPr>
          <p:cNvSpPr txBox="1"/>
          <p:nvPr/>
        </p:nvSpPr>
        <p:spPr>
          <a:xfrm>
            <a:off x="6396689" y="5076162"/>
            <a:ext cx="5119510" cy="307777"/>
          </a:xfrm>
          <a:prstGeom prst="rect">
            <a:avLst/>
          </a:prstGeom>
          <a:solidFill>
            <a:schemeClr val="accent2">
              <a:lumMod val="60000"/>
              <a:lumOff val="40000"/>
            </a:schemeClr>
          </a:solidFill>
        </p:spPr>
        <p:txBody>
          <a:bodyPr wrap="square" rtlCol="0">
            <a:spAutoFit/>
          </a:bodyPr>
          <a:lstStyle/>
          <a:p>
            <a:pPr algn="ctr"/>
            <a:r>
              <a:rPr lang="en-GB" sz="1400" dirty="0"/>
              <a:t>Includes the Placement &amp; Transport Cost Tracker</a:t>
            </a:r>
          </a:p>
        </p:txBody>
      </p:sp>
      <p:sp>
        <p:nvSpPr>
          <p:cNvPr id="63" name="Arrow: Left-Right 62">
            <a:extLst>
              <a:ext uri="{FF2B5EF4-FFF2-40B4-BE49-F238E27FC236}">
                <a16:creationId xmlns:a16="http://schemas.microsoft.com/office/drawing/2014/main" xmlns="" id="{3B898C75-15AE-4FA4-8B34-629A421C0761}"/>
              </a:ext>
            </a:extLst>
          </p:cNvPr>
          <p:cNvSpPr/>
          <p:nvPr/>
        </p:nvSpPr>
        <p:spPr>
          <a:xfrm>
            <a:off x="439429" y="5556254"/>
            <a:ext cx="11351283" cy="435472"/>
          </a:xfrm>
          <a:prstGeom prst="leftRightArrow">
            <a:avLst>
              <a:gd name="adj1" fmla="val 74772"/>
              <a:gd name="adj2" fmla="val 45871"/>
            </a:avLst>
          </a:prstGeom>
          <a:solidFill>
            <a:schemeClr val="accent6">
              <a:lumMod val="20000"/>
              <a:lumOff val="80000"/>
            </a:schemeClr>
          </a:solid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Communications Strategy – Kristina Fox</a:t>
            </a:r>
          </a:p>
        </p:txBody>
      </p:sp>
      <p:sp>
        <p:nvSpPr>
          <p:cNvPr id="9" name="TextBox 8">
            <a:extLst>
              <a:ext uri="{FF2B5EF4-FFF2-40B4-BE49-F238E27FC236}">
                <a16:creationId xmlns:a16="http://schemas.microsoft.com/office/drawing/2014/main" xmlns="" id="{101D201F-5134-4FF7-829E-6E64BBE249B6}"/>
              </a:ext>
            </a:extLst>
          </p:cNvPr>
          <p:cNvSpPr txBox="1"/>
          <p:nvPr/>
        </p:nvSpPr>
        <p:spPr>
          <a:xfrm>
            <a:off x="6797406" y="4381037"/>
            <a:ext cx="5022798" cy="523220"/>
          </a:xfrm>
          <a:prstGeom prst="rect">
            <a:avLst/>
          </a:prstGeom>
          <a:solidFill>
            <a:schemeClr val="bg1"/>
          </a:solidFill>
          <a:ln w="25400">
            <a:solidFill>
              <a:srgbClr val="FF0000"/>
            </a:solidFill>
          </a:ln>
        </p:spPr>
        <p:txBody>
          <a:bodyPr wrap="square" rtlCol="0">
            <a:spAutoFit/>
          </a:bodyPr>
          <a:lstStyle/>
          <a:p>
            <a:pPr algn="ctr"/>
            <a:r>
              <a:rPr lang="en-GB" sz="1400"/>
              <a:t>EHCP &amp; S19 Improvement &amp; Compliance Group</a:t>
            </a:r>
          </a:p>
          <a:p>
            <a:pPr algn="ctr"/>
            <a:r>
              <a:rPr lang="en-GB" sz="1400"/>
              <a:t>Chaired by Sue Smith</a:t>
            </a:r>
            <a:endParaRPr lang="en-GB" sz="1400" dirty="0"/>
          </a:p>
        </p:txBody>
      </p:sp>
      <p:sp>
        <p:nvSpPr>
          <p:cNvPr id="64" name="Arrow: Left-Right 63">
            <a:extLst>
              <a:ext uri="{FF2B5EF4-FFF2-40B4-BE49-F238E27FC236}">
                <a16:creationId xmlns:a16="http://schemas.microsoft.com/office/drawing/2014/main" xmlns="" id="{67A13ACF-E5D3-4FEB-B811-FA8CF07A85B4}"/>
              </a:ext>
            </a:extLst>
          </p:cNvPr>
          <p:cNvSpPr/>
          <p:nvPr/>
        </p:nvSpPr>
        <p:spPr>
          <a:xfrm>
            <a:off x="431409" y="6109704"/>
            <a:ext cx="11351283" cy="435472"/>
          </a:xfrm>
          <a:prstGeom prst="leftRightArrow">
            <a:avLst>
              <a:gd name="adj1" fmla="val 74772"/>
              <a:gd name="adj2" fmla="val 45871"/>
            </a:avLst>
          </a:prstGeom>
          <a:solidFill>
            <a:schemeClr val="accent6">
              <a:lumMod val="20000"/>
              <a:lumOff val="80000"/>
            </a:schemeClr>
          </a:solid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Single version of the truth DATA – John Crowley</a:t>
            </a:r>
          </a:p>
        </p:txBody>
      </p:sp>
      <p:sp>
        <p:nvSpPr>
          <p:cNvPr id="3" name="TextBox 2">
            <a:extLst>
              <a:ext uri="{FF2B5EF4-FFF2-40B4-BE49-F238E27FC236}">
                <a16:creationId xmlns:a16="http://schemas.microsoft.com/office/drawing/2014/main" xmlns="" id="{1035F6A0-EE27-4384-BA7B-044E0A2AFA3F}"/>
              </a:ext>
            </a:extLst>
          </p:cNvPr>
          <p:cNvSpPr txBox="1"/>
          <p:nvPr/>
        </p:nvSpPr>
        <p:spPr>
          <a:xfrm rot="20327687">
            <a:off x="6220340" y="3383951"/>
            <a:ext cx="184731" cy="646331"/>
          </a:xfrm>
          <a:prstGeom prst="rect">
            <a:avLst/>
          </a:prstGeom>
          <a:noFill/>
        </p:spPr>
        <p:txBody>
          <a:bodyPr wrap="none" rtlCol="0">
            <a:spAutoFit/>
          </a:bodyPr>
          <a:lstStyle/>
          <a:p>
            <a:endParaRPr lang="en-GB" sz="3600" dirty="0">
              <a:solidFill>
                <a:srgbClr val="FF0000"/>
              </a:solidFill>
            </a:endParaRPr>
          </a:p>
        </p:txBody>
      </p:sp>
    </p:spTree>
    <p:extLst>
      <p:ext uri="{BB962C8B-B14F-4D97-AF65-F5344CB8AC3E}">
        <p14:creationId xmlns:p14="http://schemas.microsoft.com/office/powerpoint/2010/main" val="3878746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xmlns="" id="{DB43B39B-2D6D-4312-8E2F-47F2A738A5A5}"/>
              </a:ext>
            </a:extLst>
          </p:cNvPr>
          <p:cNvSpPr>
            <a:spLocks noGrp="1"/>
          </p:cNvSpPr>
          <p:nvPr>
            <p:ph type="pic" sz="quarter" idx="10"/>
          </p:nvPr>
        </p:nvSpPr>
        <p:spPr/>
      </p:sp>
      <p:pic>
        <p:nvPicPr>
          <p:cNvPr id="3" name="Picture 2">
            <a:extLst>
              <a:ext uri="{FF2B5EF4-FFF2-40B4-BE49-F238E27FC236}">
                <a16:creationId xmlns:a16="http://schemas.microsoft.com/office/drawing/2014/main" xmlns="" id="{9DC4A6CF-50DD-47EF-AF87-558261A8FFFB}"/>
              </a:ext>
            </a:extLst>
          </p:cNvPr>
          <p:cNvPicPr>
            <a:picLocks noChangeAspect="1"/>
          </p:cNvPicPr>
          <p:nvPr/>
        </p:nvPicPr>
        <p:blipFill>
          <a:blip r:embed="rId2"/>
          <a:stretch>
            <a:fillRect/>
          </a:stretch>
        </p:blipFill>
        <p:spPr>
          <a:xfrm>
            <a:off x="226031" y="133291"/>
            <a:ext cx="11785200" cy="6616830"/>
          </a:xfrm>
          <a:prstGeom prst="rect">
            <a:avLst/>
          </a:prstGeom>
        </p:spPr>
      </p:pic>
    </p:spTree>
    <p:extLst>
      <p:ext uri="{BB962C8B-B14F-4D97-AF65-F5344CB8AC3E}">
        <p14:creationId xmlns:p14="http://schemas.microsoft.com/office/powerpoint/2010/main" val="3854367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xmlns="" id="{22C5EB72-FB5C-4016-8E15-5C87F664B143}"/>
              </a:ext>
            </a:extLst>
          </p:cNvPr>
          <p:cNvSpPr/>
          <p:nvPr/>
        </p:nvSpPr>
        <p:spPr>
          <a:xfrm>
            <a:off x="9617811" y="5606946"/>
            <a:ext cx="2951664" cy="2951664"/>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6" name="Picture 15">
            <a:extLst>
              <a:ext uri="{FF2B5EF4-FFF2-40B4-BE49-F238E27FC236}">
                <a16:creationId xmlns:a16="http://schemas.microsoft.com/office/drawing/2014/main" xmlns="" id="{975F2F1D-8703-4192-9161-D800BECFE96E}"/>
              </a:ext>
            </a:extLst>
          </p:cNvPr>
          <p:cNvPicPr>
            <a:picLocks noChangeAspect="1"/>
          </p:cNvPicPr>
          <p:nvPr/>
        </p:nvPicPr>
        <p:blipFill>
          <a:blip r:embed="rId2"/>
          <a:stretch>
            <a:fillRect/>
          </a:stretch>
        </p:blipFill>
        <p:spPr>
          <a:xfrm>
            <a:off x="10439742" y="6047454"/>
            <a:ext cx="1307802" cy="397409"/>
          </a:xfrm>
          <a:prstGeom prst="rect">
            <a:avLst/>
          </a:prstGeom>
        </p:spPr>
      </p:pic>
      <p:sp>
        <p:nvSpPr>
          <p:cNvPr id="10" name="TextBox 9">
            <a:extLst>
              <a:ext uri="{FF2B5EF4-FFF2-40B4-BE49-F238E27FC236}">
                <a16:creationId xmlns:a16="http://schemas.microsoft.com/office/drawing/2014/main" xmlns="" id="{18E2A740-76E3-4CDE-A58A-FA9006492DFF}"/>
              </a:ext>
            </a:extLst>
          </p:cNvPr>
          <p:cNvSpPr txBox="1"/>
          <p:nvPr/>
        </p:nvSpPr>
        <p:spPr>
          <a:xfrm>
            <a:off x="566026" y="275452"/>
            <a:ext cx="9184149" cy="1440220"/>
          </a:xfrm>
          <a:prstGeom prst="rect">
            <a:avLst/>
          </a:prstGeom>
          <a:noFill/>
        </p:spPr>
        <p:txBody>
          <a:bodyPr wrap="square" rtlCol="0">
            <a:normAutofit/>
          </a:bodyPr>
          <a:lstStyle/>
          <a:p>
            <a:r>
              <a:rPr lang="en-GB" sz="3600" b="1" dirty="0">
                <a:solidFill>
                  <a:srgbClr val="1E2A5A"/>
                </a:solidFill>
                <a:latin typeface="Arial" panose="020B0604020202020204" pitchFamily="34" charset="0"/>
                <a:cs typeface="Arial" panose="020B0604020202020204" pitchFamily="34" charset="0"/>
              </a:rPr>
              <a:t>Objectives of the New Operating Model</a:t>
            </a:r>
            <a:endParaRPr lang="en-US" sz="3600" dirty="0">
              <a:solidFill>
                <a:srgbClr val="1E2A5A"/>
              </a:solidFill>
            </a:endParaRPr>
          </a:p>
        </p:txBody>
      </p:sp>
      <p:sp>
        <p:nvSpPr>
          <p:cNvPr id="19" name="Rectangle 18">
            <a:extLst>
              <a:ext uri="{FF2B5EF4-FFF2-40B4-BE49-F238E27FC236}">
                <a16:creationId xmlns:a16="http://schemas.microsoft.com/office/drawing/2014/main" xmlns="" id="{5C441465-FB93-48FD-A73F-4D0BE066E672}"/>
              </a:ext>
            </a:extLst>
          </p:cNvPr>
          <p:cNvSpPr/>
          <p:nvPr/>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92A8F1F3-E1F1-44CC-BFFF-9DE18FC6A29C}"/>
              </a:ext>
            </a:extLst>
          </p:cNvPr>
          <p:cNvSpPr/>
          <p:nvPr/>
        </p:nvSpPr>
        <p:spPr>
          <a:xfrm>
            <a:off x="8919152" y="-3885928"/>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9" name="Rectangle 8">
            <a:extLst>
              <a:ext uri="{FF2B5EF4-FFF2-40B4-BE49-F238E27FC236}">
                <a16:creationId xmlns:a16="http://schemas.microsoft.com/office/drawing/2014/main" xmlns="" id="{3DA7BECE-966A-4309-874D-6430FACB99D3}"/>
              </a:ext>
            </a:extLst>
          </p:cNvPr>
          <p:cNvSpPr/>
          <p:nvPr/>
        </p:nvSpPr>
        <p:spPr>
          <a:xfrm>
            <a:off x="444456" y="764215"/>
            <a:ext cx="11462256" cy="6186309"/>
          </a:xfrm>
          <a:prstGeom prst="rect">
            <a:avLst/>
          </a:prstGeom>
        </p:spPr>
        <p:txBody>
          <a:bodyPr wrap="square">
            <a:spAutoFit/>
          </a:bodyPr>
          <a:lstStyle/>
          <a:p>
            <a:r>
              <a:rPr lang="en-GB" dirty="0"/>
              <a:t> </a:t>
            </a:r>
          </a:p>
          <a:p>
            <a:pPr marL="285750" lvl="0" indent="-285750">
              <a:buFont typeface="Arial" panose="020B0604020202020204" pitchFamily="34" charset="0"/>
              <a:buChar char="•"/>
            </a:pPr>
            <a:r>
              <a:rPr lang="en-GB" sz="2400" dirty="0"/>
              <a:t>Develop a clear Norfolk methodology and brand which is applied as a whole service approach</a:t>
            </a:r>
          </a:p>
          <a:p>
            <a:pPr marL="285750" lvl="0" indent="-285750">
              <a:buFont typeface="Arial" panose="020B0604020202020204" pitchFamily="34" charset="0"/>
              <a:buChar char="•"/>
            </a:pPr>
            <a:r>
              <a:rPr lang="en-GB" sz="2400" dirty="0"/>
              <a:t>Increase the time teams have to complete direct work with families by unburdening them from administrative responsibilities</a:t>
            </a:r>
          </a:p>
          <a:p>
            <a:pPr marL="285750" lvl="0" indent="-285750">
              <a:buFont typeface="Arial" panose="020B0604020202020204" pitchFamily="34" charset="0"/>
              <a:buChar char="•"/>
            </a:pPr>
            <a:r>
              <a:rPr lang="en-GB" sz="2400" dirty="0"/>
              <a:t>Reduce the number of handoffs between teams in the model and further improve the stability of relationships for children</a:t>
            </a:r>
          </a:p>
          <a:p>
            <a:pPr marL="285750" lvl="0" indent="-285750">
              <a:buFont typeface="Arial" panose="020B0604020202020204" pitchFamily="34" charset="0"/>
              <a:buChar char="•"/>
            </a:pPr>
            <a:r>
              <a:rPr lang="en-GB" sz="2400" dirty="0"/>
              <a:t>Introduce a greater skill mix so that families benefit from richness in knowledge, skills and experience</a:t>
            </a:r>
          </a:p>
          <a:p>
            <a:pPr marL="285750" lvl="0" indent="-285750">
              <a:buFont typeface="Arial" panose="020B0604020202020204" pitchFamily="34" charset="0"/>
              <a:buChar char="•"/>
            </a:pPr>
            <a:r>
              <a:rPr lang="en-GB" sz="2400" dirty="0"/>
              <a:t>Ensure resources are deployed where they can make the biggest impact – particularly the front door, in early help, and in intensive support – to reduce the need for care proceedings</a:t>
            </a:r>
          </a:p>
          <a:p>
            <a:pPr marL="285750" lvl="0" indent="-285750">
              <a:buFont typeface="Arial" panose="020B0604020202020204" pitchFamily="34" charset="0"/>
              <a:buChar char="•"/>
            </a:pPr>
            <a:r>
              <a:rPr lang="en-GB" sz="2400" dirty="0"/>
              <a:t>Address the current challenge in recruitment and retention of social workers and over-reliance on agency staff</a:t>
            </a:r>
          </a:p>
          <a:p>
            <a:pPr marL="285750" lvl="0" indent="-285750">
              <a:buFont typeface="Arial" panose="020B0604020202020204" pitchFamily="34" charset="0"/>
              <a:buChar char="•"/>
            </a:pPr>
            <a:r>
              <a:rPr lang="en-GB" sz="2400" dirty="0"/>
              <a:t>Increase management and co-ordination support to teams so that every case is gripped and prioritised</a:t>
            </a:r>
          </a:p>
          <a:p>
            <a:endParaRPr lang="en-GB" dirty="0"/>
          </a:p>
        </p:txBody>
      </p:sp>
    </p:spTree>
    <p:extLst>
      <p:ext uri="{BB962C8B-B14F-4D97-AF65-F5344CB8AC3E}">
        <p14:creationId xmlns:p14="http://schemas.microsoft.com/office/powerpoint/2010/main" val="1774822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5CCBC1DA-8F49-4D9A-AF89-7080CAA5C881}"/>
              </a:ext>
            </a:extLst>
          </p:cNvPr>
          <p:cNvSpPr/>
          <p:nvPr/>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FB891120-1747-436A-BBB8-1D118B72977D}"/>
              </a:ext>
            </a:extLst>
          </p:cNvPr>
          <p:cNvSpPr txBox="1"/>
          <p:nvPr/>
        </p:nvSpPr>
        <p:spPr>
          <a:xfrm>
            <a:off x="588819" y="240789"/>
            <a:ext cx="10245668" cy="1440220"/>
          </a:xfrm>
          <a:prstGeom prst="rect">
            <a:avLst/>
          </a:prstGeom>
          <a:noFill/>
        </p:spPr>
        <p:txBody>
          <a:bodyPr wrap="square" rtlCol="0">
            <a:normAutofit/>
          </a:bodyPr>
          <a:lstStyle/>
          <a:p>
            <a:r>
              <a:rPr lang="en-US" sz="4000" b="1" dirty="0">
                <a:solidFill>
                  <a:srgbClr val="1E2A5A"/>
                </a:solidFill>
                <a:latin typeface="Arial" panose="020B0604020202020204" pitchFamily="34" charset="0"/>
                <a:cs typeface="Arial" panose="020B0604020202020204" pitchFamily="34" charset="0"/>
              </a:rPr>
              <a:t>How does the new model work? </a:t>
            </a:r>
            <a:endParaRPr lang="en-US" sz="4400" b="1" dirty="0">
              <a:solidFill>
                <a:srgbClr val="1E2A5A"/>
              </a:solidFill>
              <a:latin typeface="Arial" panose="020B0604020202020204" pitchFamily="34" charset="0"/>
              <a:cs typeface="Arial" panose="020B0604020202020204" pitchFamily="34" charset="0"/>
            </a:endParaRPr>
          </a:p>
        </p:txBody>
      </p:sp>
      <p:pic>
        <p:nvPicPr>
          <p:cNvPr id="30" name="Picture 29">
            <a:extLst>
              <a:ext uri="{FF2B5EF4-FFF2-40B4-BE49-F238E27FC236}">
                <a16:creationId xmlns:a16="http://schemas.microsoft.com/office/drawing/2014/main" xmlns="" id="{B569D760-BE5F-4F69-BB99-898383C1A8CB}"/>
              </a:ext>
            </a:extLst>
          </p:cNvPr>
          <p:cNvPicPr>
            <a:picLocks noChangeAspect="1"/>
          </p:cNvPicPr>
          <p:nvPr/>
        </p:nvPicPr>
        <p:blipFill>
          <a:blip r:embed="rId2"/>
          <a:stretch>
            <a:fillRect/>
          </a:stretch>
        </p:blipFill>
        <p:spPr>
          <a:xfrm>
            <a:off x="10439742" y="6047454"/>
            <a:ext cx="1307802" cy="397409"/>
          </a:xfrm>
          <a:prstGeom prst="rect">
            <a:avLst/>
          </a:prstGeom>
        </p:spPr>
      </p:pic>
      <p:sp>
        <p:nvSpPr>
          <p:cNvPr id="8" name="Rectangle 7">
            <a:extLst>
              <a:ext uri="{FF2B5EF4-FFF2-40B4-BE49-F238E27FC236}">
                <a16:creationId xmlns:a16="http://schemas.microsoft.com/office/drawing/2014/main" xmlns="" id="{3DE5BFB6-68E5-48E8-BE42-48BF8191563E}"/>
              </a:ext>
            </a:extLst>
          </p:cNvPr>
          <p:cNvSpPr/>
          <p:nvPr/>
        </p:nvSpPr>
        <p:spPr>
          <a:xfrm>
            <a:off x="444456" y="5953339"/>
            <a:ext cx="9335271" cy="585637"/>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ysClr val="windowText" lastClr="000000"/>
                </a:solidFill>
              </a:rPr>
              <a:t>Locality Intervention Support</a:t>
            </a:r>
          </a:p>
          <a:p>
            <a:pPr algn="ctr"/>
            <a:r>
              <a:rPr lang="en-GB" sz="1400" dirty="0">
                <a:solidFill>
                  <a:sysClr val="windowText" lastClr="000000"/>
                </a:solidFill>
              </a:rPr>
              <a:t>e.g. Domestic Abuse, Home-based Support, Edge of Care, Substance Misuse and Mental Health</a:t>
            </a:r>
          </a:p>
        </p:txBody>
      </p:sp>
      <p:pic>
        <p:nvPicPr>
          <p:cNvPr id="9" name="Picture 8">
            <a:extLst>
              <a:ext uri="{FF2B5EF4-FFF2-40B4-BE49-F238E27FC236}">
                <a16:creationId xmlns:a16="http://schemas.microsoft.com/office/drawing/2014/main" xmlns="" id="{A8399774-F9A1-4D22-BA4E-7E863370F0CF}"/>
              </a:ext>
            </a:extLst>
          </p:cNvPr>
          <p:cNvPicPr>
            <a:picLocks noChangeAspect="1"/>
          </p:cNvPicPr>
          <p:nvPr/>
        </p:nvPicPr>
        <p:blipFill>
          <a:blip r:embed="rId2"/>
          <a:stretch>
            <a:fillRect/>
          </a:stretch>
        </p:blipFill>
        <p:spPr>
          <a:xfrm>
            <a:off x="10439742" y="6315733"/>
            <a:ext cx="1307802" cy="325094"/>
          </a:xfrm>
          <a:prstGeom prst="rect">
            <a:avLst/>
          </a:prstGeom>
        </p:spPr>
      </p:pic>
      <p:sp>
        <p:nvSpPr>
          <p:cNvPr id="10" name="Rectangle 501">
            <a:extLst>
              <a:ext uri="{FF2B5EF4-FFF2-40B4-BE49-F238E27FC236}">
                <a16:creationId xmlns:a16="http://schemas.microsoft.com/office/drawing/2014/main" xmlns="" id="{042E3E2E-6159-41B0-8115-926DF1872F20}"/>
              </a:ext>
            </a:extLst>
          </p:cNvPr>
          <p:cNvSpPr>
            <a:spLocks noChangeArrowheads="1"/>
          </p:cNvSpPr>
          <p:nvPr/>
        </p:nvSpPr>
        <p:spPr bwMode="auto">
          <a:xfrm>
            <a:off x="542877" y="2321583"/>
            <a:ext cx="9335271" cy="1000851"/>
          </a:xfrm>
          <a:prstGeom prst="rect">
            <a:avLst/>
          </a:prstGeom>
          <a:solidFill>
            <a:schemeClr val="accent6">
              <a:lumMod val="60000"/>
              <a:lumOff val="40000"/>
            </a:schemeClr>
          </a:solidFill>
          <a:ln w="12700">
            <a:solidFill>
              <a:srgbClr val="97BF0D"/>
            </a:solidFill>
            <a:miter lim="800000"/>
            <a:headEnd/>
            <a:tailEnd/>
          </a:ln>
          <a:effectLst/>
        </p:spPr>
        <p:txBody>
          <a:bodyPr wrap="none" anchor="ctr"/>
          <a:lstStyle/>
          <a:p>
            <a:pPr eaLnBrk="1" hangingPunct="1">
              <a:defRPr/>
            </a:pPr>
            <a:endParaRPr lang="en-GB" dirty="0"/>
          </a:p>
        </p:txBody>
      </p:sp>
      <p:sp>
        <p:nvSpPr>
          <p:cNvPr id="11" name="Text Box 37">
            <a:extLst>
              <a:ext uri="{FF2B5EF4-FFF2-40B4-BE49-F238E27FC236}">
                <a16:creationId xmlns:a16="http://schemas.microsoft.com/office/drawing/2014/main" xmlns="" id="{500EF558-4EE9-4E91-869D-A2EFC7655529}"/>
              </a:ext>
            </a:extLst>
          </p:cNvPr>
          <p:cNvSpPr txBox="1">
            <a:spLocks noChangeArrowheads="1"/>
          </p:cNvSpPr>
          <p:nvPr/>
        </p:nvSpPr>
        <p:spPr bwMode="auto">
          <a:xfrm>
            <a:off x="652363" y="2432229"/>
            <a:ext cx="3600000" cy="738664"/>
          </a:xfrm>
          <a:prstGeom prst="rect">
            <a:avLst/>
          </a:prstGeom>
          <a:solidFill>
            <a:schemeClr val="accent6">
              <a:lumMod val="20000"/>
              <a:lumOff val="80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defRPr/>
            </a:pPr>
            <a:r>
              <a:rPr lang="en-GB" altLang="en-US" sz="1400" b="1" dirty="0">
                <a:latin typeface="+mn-lt"/>
                <a:cs typeface="Arial" panose="020B0604020202020204" pitchFamily="34" charset="0"/>
              </a:rPr>
              <a:t>Prevention</a:t>
            </a:r>
            <a:br>
              <a:rPr lang="en-GB" altLang="en-US" sz="1400" b="1" dirty="0">
                <a:latin typeface="+mn-lt"/>
                <a:cs typeface="Arial" panose="020B0604020202020204" pitchFamily="34" charset="0"/>
              </a:rPr>
            </a:br>
            <a:r>
              <a:rPr lang="en-GB" altLang="en-US" sz="1400" dirty="0">
                <a:latin typeface="+mn-lt"/>
                <a:cs typeface="Arial" panose="020B0604020202020204" pitchFamily="34" charset="0"/>
              </a:rPr>
              <a:t>Case-leading roles e.g. Family Practitioner, Senior Family Practitioner</a:t>
            </a:r>
          </a:p>
        </p:txBody>
      </p:sp>
      <p:sp>
        <p:nvSpPr>
          <p:cNvPr id="13" name="Text Box 37">
            <a:extLst>
              <a:ext uri="{FF2B5EF4-FFF2-40B4-BE49-F238E27FC236}">
                <a16:creationId xmlns:a16="http://schemas.microsoft.com/office/drawing/2014/main" xmlns="" id="{B72BF865-5546-419D-AFDE-9D462193B298}"/>
              </a:ext>
            </a:extLst>
          </p:cNvPr>
          <p:cNvSpPr txBox="1">
            <a:spLocks noChangeArrowheads="1"/>
          </p:cNvSpPr>
          <p:nvPr/>
        </p:nvSpPr>
        <p:spPr bwMode="auto">
          <a:xfrm>
            <a:off x="6013088" y="2467466"/>
            <a:ext cx="3691171" cy="738664"/>
          </a:xfrm>
          <a:prstGeom prst="rect">
            <a:avLst/>
          </a:prstGeom>
          <a:solidFill>
            <a:schemeClr val="accent6">
              <a:lumMod val="20000"/>
              <a:lumOff val="80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defRPr/>
            </a:pPr>
            <a:r>
              <a:rPr lang="en-GB" altLang="en-US" sz="1400" b="1" dirty="0">
                <a:latin typeface="+mn-lt"/>
                <a:cs typeface="Arial" panose="020B0604020202020204" pitchFamily="34" charset="0"/>
              </a:rPr>
              <a:t>Protection</a:t>
            </a:r>
            <a:br>
              <a:rPr lang="en-GB" altLang="en-US" sz="1400" b="1" dirty="0">
                <a:latin typeface="+mn-lt"/>
                <a:cs typeface="Arial" panose="020B0604020202020204" pitchFamily="34" charset="0"/>
              </a:rPr>
            </a:br>
            <a:r>
              <a:rPr lang="en-GB" altLang="en-US" sz="1400" dirty="0">
                <a:latin typeface="+mn-lt"/>
                <a:cs typeface="Arial" panose="020B0604020202020204" pitchFamily="34" charset="0"/>
              </a:rPr>
              <a:t>Case-leading roles e.g. Social Workers, Senior Social Workers</a:t>
            </a:r>
          </a:p>
        </p:txBody>
      </p:sp>
      <p:sp>
        <p:nvSpPr>
          <p:cNvPr id="14" name="Freeform: Shape 21">
            <a:extLst>
              <a:ext uri="{FF2B5EF4-FFF2-40B4-BE49-F238E27FC236}">
                <a16:creationId xmlns:a16="http://schemas.microsoft.com/office/drawing/2014/main" xmlns="" id="{548AB204-3C3B-48AE-9CE2-9B985160107D}"/>
              </a:ext>
            </a:extLst>
          </p:cNvPr>
          <p:cNvSpPr>
            <a:spLocks/>
          </p:cNvSpPr>
          <p:nvPr/>
        </p:nvSpPr>
        <p:spPr bwMode="auto">
          <a:xfrm>
            <a:off x="4892615" y="2344045"/>
            <a:ext cx="691306" cy="985505"/>
          </a:xfrm>
          <a:custGeom>
            <a:avLst/>
            <a:gdLst>
              <a:gd name="T0" fmla="*/ 648819 w 1671549"/>
              <a:gd name="T1" fmla="*/ 3523627 h 3654425"/>
              <a:gd name="T2" fmla="*/ 39059 w 1671549"/>
              <a:gd name="T3" fmla="*/ 2446027 h 3654425"/>
              <a:gd name="T4" fmla="*/ 1652384 w 1671549"/>
              <a:gd name="T5" fmla="*/ 909225 h 3654425"/>
              <a:gd name="T6" fmla="*/ 890184 w 1671549"/>
              <a:gd name="T7" fmla="*/ 113270 h 3654425"/>
              <a:gd name="T8" fmla="*/ 645644 w 1671549"/>
              <a:gd name="T9" fmla="*/ 0 h 36544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1549" h="3654425">
                <a:moveTo>
                  <a:pt x="648649" y="3654425"/>
                </a:moveTo>
                <a:cubicBezTo>
                  <a:pt x="272940" y="3315758"/>
                  <a:pt x="-128168" y="2988733"/>
                  <a:pt x="39049" y="2536825"/>
                </a:cubicBezTo>
                <a:cubicBezTo>
                  <a:pt x="206266" y="2084917"/>
                  <a:pt x="1510132" y="1346200"/>
                  <a:pt x="1651949" y="942975"/>
                </a:cubicBezTo>
                <a:cubicBezTo>
                  <a:pt x="1793766" y="539750"/>
                  <a:pt x="1127545" y="230187"/>
                  <a:pt x="889949" y="117475"/>
                </a:cubicBezTo>
                <a:cubicBezTo>
                  <a:pt x="652353" y="4763"/>
                  <a:pt x="678282" y="3175"/>
                  <a:pt x="645474" y="0"/>
                </a:cubicBezTo>
              </a:path>
            </a:pathLst>
          </a:custGeom>
          <a:noFill/>
          <a:ln w="12700" cap="flat" cmpd="sng" algn="ctr">
            <a:solidFill>
              <a:schemeClr val="tx2">
                <a:lumMod val="75000"/>
              </a:schemeClr>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p>
        </p:txBody>
      </p:sp>
      <p:sp>
        <p:nvSpPr>
          <p:cNvPr id="15" name="Arrow: Up 14">
            <a:extLst>
              <a:ext uri="{FF2B5EF4-FFF2-40B4-BE49-F238E27FC236}">
                <a16:creationId xmlns:a16="http://schemas.microsoft.com/office/drawing/2014/main" xmlns="" id="{966B8E9C-FEAE-4B84-803A-84ECEBFA7BF2}"/>
              </a:ext>
            </a:extLst>
          </p:cNvPr>
          <p:cNvSpPr/>
          <p:nvPr/>
        </p:nvSpPr>
        <p:spPr>
          <a:xfrm>
            <a:off x="678755" y="3224276"/>
            <a:ext cx="864000" cy="2850463"/>
          </a:xfrm>
          <a:prstGeom prst="up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100" dirty="0">
                <a:solidFill>
                  <a:schemeClr val="tx1"/>
                </a:solidFill>
              </a:rPr>
              <a:t>Called-in when support required</a:t>
            </a:r>
          </a:p>
        </p:txBody>
      </p:sp>
      <p:sp>
        <p:nvSpPr>
          <p:cNvPr id="16" name="Arrow: Up 15">
            <a:extLst>
              <a:ext uri="{FF2B5EF4-FFF2-40B4-BE49-F238E27FC236}">
                <a16:creationId xmlns:a16="http://schemas.microsoft.com/office/drawing/2014/main" xmlns="" id="{25BCDC40-6E5D-4BD0-9D9F-28A49853F038}"/>
              </a:ext>
            </a:extLst>
          </p:cNvPr>
          <p:cNvSpPr/>
          <p:nvPr/>
        </p:nvSpPr>
        <p:spPr>
          <a:xfrm>
            <a:off x="8840259" y="3251518"/>
            <a:ext cx="864000" cy="2850463"/>
          </a:xfrm>
          <a:prstGeom prst="up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100" dirty="0">
                <a:solidFill>
                  <a:schemeClr val="tx1"/>
                </a:solidFill>
              </a:rPr>
              <a:t>Called-in when support required</a:t>
            </a:r>
          </a:p>
        </p:txBody>
      </p:sp>
      <p:sp>
        <p:nvSpPr>
          <p:cNvPr id="17" name="Rectangle 16">
            <a:extLst>
              <a:ext uri="{FF2B5EF4-FFF2-40B4-BE49-F238E27FC236}">
                <a16:creationId xmlns:a16="http://schemas.microsoft.com/office/drawing/2014/main" xmlns="" id="{55DA70DE-ED0A-43F5-BDCB-100543041F7C}"/>
              </a:ext>
            </a:extLst>
          </p:cNvPr>
          <p:cNvSpPr/>
          <p:nvPr/>
        </p:nvSpPr>
        <p:spPr>
          <a:xfrm rot="16200000">
            <a:off x="4785959" y="1344049"/>
            <a:ext cx="849109" cy="656699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400" b="1" dirty="0">
                <a:solidFill>
                  <a:sysClr val="windowText" lastClr="000000"/>
                </a:solidFill>
              </a:rPr>
              <a:t>Operational Support</a:t>
            </a:r>
          </a:p>
          <a:p>
            <a:pPr algn="ctr"/>
            <a:r>
              <a:rPr lang="en-GB" sz="1400" dirty="0">
                <a:solidFill>
                  <a:sysClr val="windowText" lastClr="000000"/>
                </a:solidFill>
              </a:rPr>
              <a:t>Practice Co-ordination provided to prevention, protection &amp; locality intervention support</a:t>
            </a:r>
          </a:p>
        </p:txBody>
      </p:sp>
      <p:sp>
        <p:nvSpPr>
          <p:cNvPr id="18" name="Arrow: Up 17">
            <a:extLst>
              <a:ext uri="{FF2B5EF4-FFF2-40B4-BE49-F238E27FC236}">
                <a16:creationId xmlns:a16="http://schemas.microsoft.com/office/drawing/2014/main" xmlns="" id="{D8691D3A-D29E-47A9-9419-DFFE6ED66512}"/>
              </a:ext>
            </a:extLst>
          </p:cNvPr>
          <p:cNvSpPr/>
          <p:nvPr/>
        </p:nvSpPr>
        <p:spPr>
          <a:xfrm>
            <a:off x="6506558" y="3342732"/>
            <a:ext cx="531133" cy="77566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Up 18">
            <a:extLst>
              <a:ext uri="{FF2B5EF4-FFF2-40B4-BE49-F238E27FC236}">
                <a16:creationId xmlns:a16="http://schemas.microsoft.com/office/drawing/2014/main" xmlns="" id="{A317BDF0-4E7D-42ED-BB06-AF06473F33C3}"/>
              </a:ext>
            </a:extLst>
          </p:cNvPr>
          <p:cNvSpPr/>
          <p:nvPr/>
        </p:nvSpPr>
        <p:spPr>
          <a:xfrm>
            <a:off x="3327090" y="3392336"/>
            <a:ext cx="531133" cy="7878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Up 19">
            <a:extLst>
              <a:ext uri="{FF2B5EF4-FFF2-40B4-BE49-F238E27FC236}">
                <a16:creationId xmlns:a16="http://schemas.microsoft.com/office/drawing/2014/main" xmlns="" id="{454D1DB1-2A0B-4D89-8DE8-7D4009EAA1A1}"/>
              </a:ext>
            </a:extLst>
          </p:cNvPr>
          <p:cNvSpPr/>
          <p:nvPr/>
        </p:nvSpPr>
        <p:spPr>
          <a:xfrm rot="10800000">
            <a:off x="4901675" y="5100260"/>
            <a:ext cx="531133" cy="84911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xmlns="" id="{003B6E6F-C72E-4E3F-82B7-1D4F3827B0C3}"/>
              </a:ext>
            </a:extLst>
          </p:cNvPr>
          <p:cNvSpPr/>
          <p:nvPr/>
        </p:nvSpPr>
        <p:spPr>
          <a:xfrm>
            <a:off x="10038077" y="2041444"/>
            <a:ext cx="1843732" cy="4098430"/>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Countywide Services </a:t>
            </a:r>
          </a:p>
          <a:p>
            <a:pPr algn="ctr"/>
            <a:r>
              <a:rPr lang="en-GB" sz="1400" dirty="0">
                <a:solidFill>
                  <a:schemeClr val="tx1"/>
                </a:solidFill>
              </a:rPr>
              <a:t>e.g. CWD, Family Networking/FGC, Stronger Families, UASC</a:t>
            </a:r>
          </a:p>
        </p:txBody>
      </p:sp>
      <p:sp>
        <p:nvSpPr>
          <p:cNvPr id="22" name="Rectangle 21">
            <a:extLst>
              <a:ext uri="{FF2B5EF4-FFF2-40B4-BE49-F238E27FC236}">
                <a16:creationId xmlns:a16="http://schemas.microsoft.com/office/drawing/2014/main" xmlns="" id="{B9B09640-60DC-4055-B482-054CF2FAB29D}"/>
              </a:ext>
            </a:extLst>
          </p:cNvPr>
          <p:cNvSpPr/>
          <p:nvPr/>
        </p:nvSpPr>
        <p:spPr>
          <a:xfrm rot="16200000">
            <a:off x="5132205" y="-1659869"/>
            <a:ext cx="849109" cy="656699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400" b="1" dirty="0">
                <a:solidFill>
                  <a:sysClr val="windowText" lastClr="000000"/>
                </a:solidFill>
              </a:rPr>
              <a:t>Enhanced Front Door – Children’s Advice and Duty Team</a:t>
            </a:r>
          </a:p>
          <a:p>
            <a:pPr algn="ctr"/>
            <a:r>
              <a:rPr lang="en-GB" sz="1400" dirty="0">
                <a:solidFill>
                  <a:sysClr val="windowText" lastClr="000000"/>
                </a:solidFill>
              </a:rPr>
              <a:t>Practice Co-ordination provided to prevention, protection &amp; locality intervention support</a:t>
            </a:r>
          </a:p>
        </p:txBody>
      </p:sp>
    </p:spTree>
    <p:extLst>
      <p:ext uri="{BB962C8B-B14F-4D97-AF65-F5344CB8AC3E}">
        <p14:creationId xmlns:p14="http://schemas.microsoft.com/office/powerpoint/2010/main" val="3574133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4CF53A2D-E565-4838-8FDF-7F31F34B8769}"/>
              </a:ext>
            </a:extLst>
          </p:cNvPr>
          <p:cNvSpPr/>
          <p:nvPr/>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F9FBC105-A86A-4814-B9AE-537837D2DE10}"/>
              </a:ext>
            </a:extLst>
          </p:cNvPr>
          <p:cNvSpPr/>
          <p:nvPr/>
        </p:nvSpPr>
        <p:spPr>
          <a:xfrm>
            <a:off x="8919152" y="-3885928"/>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Oval 15">
            <a:extLst>
              <a:ext uri="{FF2B5EF4-FFF2-40B4-BE49-F238E27FC236}">
                <a16:creationId xmlns:a16="http://schemas.microsoft.com/office/drawing/2014/main" xmlns="" id="{4BC414E4-43C2-4076-B692-4B1926210CC1}"/>
              </a:ext>
            </a:extLst>
          </p:cNvPr>
          <p:cNvSpPr/>
          <p:nvPr/>
        </p:nvSpPr>
        <p:spPr>
          <a:xfrm>
            <a:off x="9617811" y="5606946"/>
            <a:ext cx="2951664" cy="2951664"/>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 name="Oval 16">
            <a:extLst>
              <a:ext uri="{FF2B5EF4-FFF2-40B4-BE49-F238E27FC236}">
                <a16:creationId xmlns:a16="http://schemas.microsoft.com/office/drawing/2014/main" xmlns="" id="{33712423-5C43-472A-A9E5-8A400184B05C}"/>
              </a:ext>
            </a:extLst>
          </p:cNvPr>
          <p:cNvSpPr/>
          <p:nvPr/>
        </p:nvSpPr>
        <p:spPr>
          <a:xfrm>
            <a:off x="9818271" y="5505268"/>
            <a:ext cx="2951664" cy="2951664"/>
          </a:xfrm>
          <a:prstGeom prst="ellipse">
            <a:avLst/>
          </a:prstGeom>
          <a:solidFill>
            <a:srgbClr val="97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8" name="Picture 17">
            <a:extLst>
              <a:ext uri="{FF2B5EF4-FFF2-40B4-BE49-F238E27FC236}">
                <a16:creationId xmlns:a16="http://schemas.microsoft.com/office/drawing/2014/main" xmlns="" id="{1581F808-4B3A-4786-97BD-440EF3C086C3}"/>
              </a:ext>
            </a:extLst>
          </p:cNvPr>
          <p:cNvPicPr>
            <a:picLocks noChangeAspect="1"/>
          </p:cNvPicPr>
          <p:nvPr/>
        </p:nvPicPr>
        <p:blipFill>
          <a:blip r:embed="rId2"/>
          <a:stretch>
            <a:fillRect/>
          </a:stretch>
        </p:blipFill>
        <p:spPr>
          <a:xfrm>
            <a:off x="10439742" y="6047454"/>
            <a:ext cx="1307802" cy="397409"/>
          </a:xfrm>
          <a:prstGeom prst="rect">
            <a:avLst/>
          </a:prstGeom>
        </p:spPr>
      </p:pic>
      <p:sp>
        <p:nvSpPr>
          <p:cNvPr id="9" name="TextBox 8">
            <a:extLst>
              <a:ext uri="{FF2B5EF4-FFF2-40B4-BE49-F238E27FC236}">
                <a16:creationId xmlns:a16="http://schemas.microsoft.com/office/drawing/2014/main" xmlns="" id="{2631E1EE-BD88-49F2-8D15-12F47294B851}"/>
              </a:ext>
            </a:extLst>
          </p:cNvPr>
          <p:cNvSpPr txBox="1"/>
          <p:nvPr/>
        </p:nvSpPr>
        <p:spPr>
          <a:xfrm>
            <a:off x="429370" y="580168"/>
            <a:ext cx="5510125" cy="2060535"/>
          </a:xfrm>
          <a:prstGeom prst="rect">
            <a:avLst/>
          </a:prstGeom>
          <a:noFill/>
        </p:spPr>
        <p:txBody>
          <a:bodyPr wrap="square" rtlCol="0">
            <a:normAutofit fontScale="92500" lnSpcReduction="20000"/>
          </a:bodyPr>
          <a:lstStyle/>
          <a:p>
            <a:r>
              <a:rPr lang="en-GB" sz="4000" b="1" dirty="0">
                <a:solidFill>
                  <a:srgbClr val="1E2A5A"/>
                </a:solidFill>
                <a:latin typeface="Arial" panose="020B0604020202020204" pitchFamily="34" charset="0"/>
                <a:cs typeface="Arial" panose="020B0604020202020204" pitchFamily="34" charset="0"/>
              </a:rPr>
              <a:t>Meet the new Commissioning, Partnerships &amp; Resources Team</a:t>
            </a:r>
            <a:endParaRPr lang="en-US" dirty="0">
              <a:solidFill>
                <a:srgbClr val="1E2A5A"/>
              </a:solidFill>
            </a:endParaRPr>
          </a:p>
        </p:txBody>
      </p:sp>
      <p:pic>
        <p:nvPicPr>
          <p:cNvPr id="10" name="Picture 9">
            <a:extLst>
              <a:ext uri="{FF2B5EF4-FFF2-40B4-BE49-F238E27FC236}">
                <a16:creationId xmlns:a16="http://schemas.microsoft.com/office/drawing/2014/main" xmlns="" id="{DA35BEDD-2809-4C41-ABB6-9C7634D125C0}"/>
              </a:ext>
            </a:extLst>
          </p:cNvPr>
          <p:cNvPicPr>
            <a:picLocks noChangeAspect="1"/>
          </p:cNvPicPr>
          <p:nvPr/>
        </p:nvPicPr>
        <p:blipFill rotWithShape="1">
          <a:blip r:embed="rId3"/>
          <a:srcRect l="40561" t="50082" r="40323" b="3277"/>
          <a:stretch/>
        </p:blipFill>
        <p:spPr>
          <a:xfrm>
            <a:off x="5567535" y="580169"/>
            <a:ext cx="3578087" cy="6168887"/>
          </a:xfrm>
          <a:prstGeom prst="rect">
            <a:avLst/>
          </a:prstGeom>
        </p:spPr>
      </p:pic>
      <p:pic>
        <p:nvPicPr>
          <p:cNvPr id="11" name="Picture 10">
            <a:extLst>
              <a:ext uri="{FF2B5EF4-FFF2-40B4-BE49-F238E27FC236}">
                <a16:creationId xmlns:a16="http://schemas.microsoft.com/office/drawing/2014/main" xmlns="" id="{52FD292D-BC51-45E5-ABD4-E11CF2BD5FE8}"/>
              </a:ext>
            </a:extLst>
          </p:cNvPr>
          <p:cNvPicPr>
            <a:picLocks noChangeAspect="1"/>
          </p:cNvPicPr>
          <p:nvPr/>
        </p:nvPicPr>
        <p:blipFill rotWithShape="1">
          <a:blip r:embed="rId3"/>
          <a:srcRect l="40425" t="27264" r="40869" b="51516"/>
          <a:stretch/>
        </p:blipFill>
        <p:spPr>
          <a:xfrm>
            <a:off x="1521584" y="2895145"/>
            <a:ext cx="3573762" cy="2864564"/>
          </a:xfrm>
          <a:prstGeom prst="rect">
            <a:avLst/>
          </a:prstGeom>
        </p:spPr>
      </p:pic>
    </p:spTree>
    <p:extLst>
      <p:ext uri="{BB962C8B-B14F-4D97-AF65-F5344CB8AC3E}">
        <p14:creationId xmlns:p14="http://schemas.microsoft.com/office/powerpoint/2010/main" val="933072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4CF53A2D-E565-4838-8FDF-7F31F34B8769}"/>
              </a:ext>
            </a:extLst>
          </p:cNvPr>
          <p:cNvSpPr/>
          <p:nvPr/>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F9FBC105-A86A-4814-B9AE-537837D2DE10}"/>
              </a:ext>
            </a:extLst>
          </p:cNvPr>
          <p:cNvSpPr/>
          <p:nvPr/>
        </p:nvSpPr>
        <p:spPr>
          <a:xfrm>
            <a:off x="8919152" y="-3885928"/>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Oval 15">
            <a:extLst>
              <a:ext uri="{FF2B5EF4-FFF2-40B4-BE49-F238E27FC236}">
                <a16:creationId xmlns:a16="http://schemas.microsoft.com/office/drawing/2014/main" xmlns="" id="{4BC414E4-43C2-4076-B692-4B1926210CC1}"/>
              </a:ext>
            </a:extLst>
          </p:cNvPr>
          <p:cNvSpPr/>
          <p:nvPr/>
        </p:nvSpPr>
        <p:spPr>
          <a:xfrm>
            <a:off x="9617811" y="5606946"/>
            <a:ext cx="2951664" cy="2951664"/>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 name="Oval 16">
            <a:extLst>
              <a:ext uri="{FF2B5EF4-FFF2-40B4-BE49-F238E27FC236}">
                <a16:creationId xmlns:a16="http://schemas.microsoft.com/office/drawing/2014/main" xmlns="" id="{33712423-5C43-472A-A9E5-8A400184B05C}"/>
              </a:ext>
            </a:extLst>
          </p:cNvPr>
          <p:cNvSpPr/>
          <p:nvPr/>
        </p:nvSpPr>
        <p:spPr>
          <a:xfrm>
            <a:off x="9818271" y="5505268"/>
            <a:ext cx="2951664" cy="2951664"/>
          </a:xfrm>
          <a:prstGeom prst="ellipse">
            <a:avLst/>
          </a:prstGeom>
          <a:solidFill>
            <a:srgbClr val="97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8" name="Picture 17">
            <a:extLst>
              <a:ext uri="{FF2B5EF4-FFF2-40B4-BE49-F238E27FC236}">
                <a16:creationId xmlns:a16="http://schemas.microsoft.com/office/drawing/2014/main" xmlns="" id="{1581F808-4B3A-4786-97BD-440EF3C086C3}"/>
              </a:ext>
            </a:extLst>
          </p:cNvPr>
          <p:cNvPicPr>
            <a:picLocks noChangeAspect="1"/>
          </p:cNvPicPr>
          <p:nvPr/>
        </p:nvPicPr>
        <p:blipFill>
          <a:blip r:embed="rId2"/>
          <a:stretch>
            <a:fillRect/>
          </a:stretch>
        </p:blipFill>
        <p:spPr>
          <a:xfrm>
            <a:off x="10439742" y="6047454"/>
            <a:ext cx="1307802" cy="397409"/>
          </a:xfrm>
          <a:prstGeom prst="rect">
            <a:avLst/>
          </a:prstGeom>
        </p:spPr>
      </p:pic>
      <p:sp>
        <p:nvSpPr>
          <p:cNvPr id="9" name="TextBox 8">
            <a:extLst>
              <a:ext uri="{FF2B5EF4-FFF2-40B4-BE49-F238E27FC236}">
                <a16:creationId xmlns:a16="http://schemas.microsoft.com/office/drawing/2014/main" xmlns="" id="{2631E1EE-BD88-49F2-8D15-12F47294B851}"/>
              </a:ext>
            </a:extLst>
          </p:cNvPr>
          <p:cNvSpPr txBox="1"/>
          <p:nvPr/>
        </p:nvSpPr>
        <p:spPr>
          <a:xfrm>
            <a:off x="2137800" y="2295819"/>
            <a:ext cx="9609744" cy="1822068"/>
          </a:xfrm>
          <a:prstGeom prst="rect">
            <a:avLst/>
          </a:prstGeom>
          <a:noFill/>
        </p:spPr>
        <p:txBody>
          <a:bodyPr wrap="square" rtlCol="0">
            <a:normAutofit lnSpcReduction="10000"/>
          </a:bodyPr>
          <a:lstStyle/>
          <a:p>
            <a:r>
              <a:rPr lang="en-GB" sz="4000" b="1" dirty="0">
                <a:solidFill>
                  <a:srgbClr val="1E2A5A"/>
                </a:solidFill>
                <a:latin typeface="Arial" panose="020B0604020202020204" pitchFamily="34" charset="0"/>
                <a:cs typeface="Arial" panose="020B0604020202020204" pitchFamily="34" charset="0"/>
              </a:rPr>
              <a:t> </a:t>
            </a:r>
          </a:p>
          <a:p>
            <a:r>
              <a:rPr lang="en-GB" sz="4000" b="1" dirty="0">
                <a:solidFill>
                  <a:srgbClr val="1E2A5A"/>
                </a:solidFill>
                <a:latin typeface="Arial" panose="020B0604020202020204" pitchFamily="34" charset="0"/>
                <a:cs typeface="Arial" panose="020B0604020202020204" pitchFamily="34" charset="0"/>
              </a:rPr>
              <a:t>Community and </a:t>
            </a:r>
          </a:p>
          <a:p>
            <a:r>
              <a:rPr lang="en-GB" sz="4000" b="1" dirty="0">
                <a:solidFill>
                  <a:srgbClr val="1E2A5A"/>
                </a:solidFill>
                <a:latin typeface="Arial" panose="020B0604020202020204" pitchFamily="34" charset="0"/>
                <a:cs typeface="Arial" panose="020B0604020202020204" pitchFamily="34" charset="0"/>
              </a:rPr>
              <a:t>Partnerships Teams</a:t>
            </a:r>
            <a:endParaRPr lang="en-US" dirty="0">
              <a:solidFill>
                <a:srgbClr val="1E2A5A"/>
              </a:solidFill>
            </a:endParaRPr>
          </a:p>
        </p:txBody>
      </p:sp>
      <p:pic>
        <p:nvPicPr>
          <p:cNvPr id="2" name="Picture 1">
            <a:extLst>
              <a:ext uri="{FF2B5EF4-FFF2-40B4-BE49-F238E27FC236}">
                <a16:creationId xmlns:a16="http://schemas.microsoft.com/office/drawing/2014/main" xmlns="" id="{546D9E01-B142-41F3-89A0-1AB2DA85F5EE}"/>
              </a:ext>
            </a:extLst>
          </p:cNvPr>
          <p:cNvPicPr>
            <a:picLocks noChangeAspect="1"/>
          </p:cNvPicPr>
          <p:nvPr/>
        </p:nvPicPr>
        <p:blipFill>
          <a:blip r:embed="rId3"/>
          <a:stretch>
            <a:fillRect/>
          </a:stretch>
        </p:blipFill>
        <p:spPr>
          <a:xfrm>
            <a:off x="7792278" y="-807413"/>
            <a:ext cx="5166096" cy="5520079"/>
          </a:xfrm>
          <a:prstGeom prst="rect">
            <a:avLst/>
          </a:prstGeom>
        </p:spPr>
      </p:pic>
    </p:spTree>
    <p:extLst>
      <p:ext uri="{BB962C8B-B14F-4D97-AF65-F5344CB8AC3E}">
        <p14:creationId xmlns:p14="http://schemas.microsoft.com/office/powerpoint/2010/main" val="3758159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4CF53A2D-E565-4838-8FDF-7F31F34B8769}"/>
              </a:ext>
            </a:extLst>
          </p:cNvPr>
          <p:cNvSpPr/>
          <p:nvPr/>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F9FBC105-A86A-4814-B9AE-537837D2DE10}"/>
              </a:ext>
            </a:extLst>
          </p:cNvPr>
          <p:cNvSpPr/>
          <p:nvPr/>
        </p:nvSpPr>
        <p:spPr>
          <a:xfrm>
            <a:off x="8919152" y="-3885928"/>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Oval 15">
            <a:extLst>
              <a:ext uri="{FF2B5EF4-FFF2-40B4-BE49-F238E27FC236}">
                <a16:creationId xmlns:a16="http://schemas.microsoft.com/office/drawing/2014/main" xmlns="" id="{4BC414E4-43C2-4076-B692-4B1926210CC1}"/>
              </a:ext>
            </a:extLst>
          </p:cNvPr>
          <p:cNvSpPr/>
          <p:nvPr/>
        </p:nvSpPr>
        <p:spPr>
          <a:xfrm>
            <a:off x="9617811" y="5606946"/>
            <a:ext cx="2951664" cy="2951664"/>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 name="Oval 16">
            <a:extLst>
              <a:ext uri="{FF2B5EF4-FFF2-40B4-BE49-F238E27FC236}">
                <a16:creationId xmlns:a16="http://schemas.microsoft.com/office/drawing/2014/main" xmlns="" id="{33712423-5C43-472A-A9E5-8A400184B05C}"/>
              </a:ext>
            </a:extLst>
          </p:cNvPr>
          <p:cNvSpPr/>
          <p:nvPr/>
        </p:nvSpPr>
        <p:spPr>
          <a:xfrm>
            <a:off x="9818271" y="5505268"/>
            <a:ext cx="2951664" cy="2951664"/>
          </a:xfrm>
          <a:prstGeom prst="ellipse">
            <a:avLst/>
          </a:prstGeom>
          <a:solidFill>
            <a:srgbClr val="97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8" name="Picture 17">
            <a:extLst>
              <a:ext uri="{FF2B5EF4-FFF2-40B4-BE49-F238E27FC236}">
                <a16:creationId xmlns:a16="http://schemas.microsoft.com/office/drawing/2014/main" xmlns="" id="{1581F808-4B3A-4786-97BD-440EF3C086C3}"/>
              </a:ext>
            </a:extLst>
          </p:cNvPr>
          <p:cNvPicPr>
            <a:picLocks noChangeAspect="1"/>
          </p:cNvPicPr>
          <p:nvPr/>
        </p:nvPicPr>
        <p:blipFill>
          <a:blip r:embed="rId2"/>
          <a:stretch>
            <a:fillRect/>
          </a:stretch>
        </p:blipFill>
        <p:spPr>
          <a:xfrm>
            <a:off x="10439742" y="6047454"/>
            <a:ext cx="1307802" cy="397409"/>
          </a:xfrm>
          <a:prstGeom prst="rect">
            <a:avLst/>
          </a:prstGeom>
        </p:spPr>
      </p:pic>
      <p:sp>
        <p:nvSpPr>
          <p:cNvPr id="9" name="TextBox 8">
            <a:extLst>
              <a:ext uri="{FF2B5EF4-FFF2-40B4-BE49-F238E27FC236}">
                <a16:creationId xmlns:a16="http://schemas.microsoft.com/office/drawing/2014/main" xmlns="" id="{2631E1EE-BD88-49F2-8D15-12F47294B851}"/>
              </a:ext>
            </a:extLst>
          </p:cNvPr>
          <p:cNvSpPr txBox="1"/>
          <p:nvPr/>
        </p:nvSpPr>
        <p:spPr>
          <a:xfrm>
            <a:off x="448289" y="669158"/>
            <a:ext cx="11585715" cy="1023344"/>
          </a:xfrm>
          <a:prstGeom prst="rect">
            <a:avLst/>
          </a:prstGeom>
          <a:noFill/>
        </p:spPr>
        <p:txBody>
          <a:bodyPr wrap="square" rtlCol="0">
            <a:normAutofit fontScale="92500"/>
          </a:bodyPr>
          <a:lstStyle/>
          <a:p>
            <a:r>
              <a:rPr lang="en-GB" sz="4000" b="1" dirty="0">
                <a:solidFill>
                  <a:srgbClr val="1E2A5A"/>
                </a:solidFill>
                <a:latin typeface="Arial" panose="020B0604020202020204" pitchFamily="34" charset="0"/>
                <a:cs typeface="Arial" panose="020B0604020202020204" pitchFamily="34" charset="0"/>
              </a:rPr>
              <a:t>The aims of our Community &amp; Partnerships Teams </a:t>
            </a:r>
            <a:endParaRPr lang="en-US" dirty="0">
              <a:solidFill>
                <a:srgbClr val="1E2A5A"/>
              </a:solidFill>
            </a:endParaRPr>
          </a:p>
        </p:txBody>
      </p:sp>
      <p:sp>
        <p:nvSpPr>
          <p:cNvPr id="2" name="TextBox 1">
            <a:extLst>
              <a:ext uri="{FF2B5EF4-FFF2-40B4-BE49-F238E27FC236}">
                <a16:creationId xmlns:a16="http://schemas.microsoft.com/office/drawing/2014/main" xmlns="" id="{FBEECB1E-2ECF-45DF-A9A6-C9FF5E264656}"/>
              </a:ext>
            </a:extLst>
          </p:cNvPr>
          <p:cNvSpPr txBox="1"/>
          <p:nvPr/>
        </p:nvSpPr>
        <p:spPr>
          <a:xfrm>
            <a:off x="795991" y="2243223"/>
            <a:ext cx="11238013" cy="3416320"/>
          </a:xfrm>
          <a:prstGeom prst="rect">
            <a:avLst/>
          </a:prstGeom>
          <a:noFill/>
        </p:spPr>
        <p:txBody>
          <a:bodyPr wrap="none" rtlCol="0">
            <a:spAutoFit/>
          </a:bodyPr>
          <a:lstStyle/>
          <a:p>
            <a:pPr marL="285750" indent="-285750">
              <a:buFont typeface="Arial" panose="020B0604020202020204" pitchFamily="34" charset="0"/>
              <a:buChar char="•"/>
            </a:pPr>
            <a:r>
              <a:rPr lang="en-GB" sz="2400" dirty="0"/>
              <a:t>Preventing families needing support from children’s social care and intervening earlier.</a:t>
            </a:r>
          </a:p>
          <a:p>
            <a:endParaRPr lang="en-GB" sz="2400" dirty="0"/>
          </a:p>
          <a:p>
            <a:pPr marL="285750" indent="-285750">
              <a:buFont typeface="Arial" panose="020B0604020202020204" pitchFamily="34" charset="0"/>
              <a:buChar char="•"/>
            </a:pPr>
            <a:r>
              <a:rPr lang="en-GB" sz="2400" dirty="0"/>
              <a:t>Helping parents and families be more resilient in communities</a:t>
            </a:r>
          </a:p>
          <a:p>
            <a:endParaRPr lang="en-GB" sz="2400" dirty="0"/>
          </a:p>
          <a:p>
            <a:pPr marL="285750" indent="-285750">
              <a:buFont typeface="Arial" panose="020B0604020202020204" pitchFamily="34" charset="0"/>
              <a:buChar char="•"/>
            </a:pPr>
            <a:r>
              <a:rPr lang="en-GB" sz="2400" dirty="0"/>
              <a:t>Provide system leadership across the early help partnership</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Making early help everyone's responsibility.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3246099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4CF53A2D-E565-4838-8FDF-7F31F34B8769}"/>
              </a:ext>
            </a:extLst>
          </p:cNvPr>
          <p:cNvSpPr/>
          <p:nvPr/>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F9FBC105-A86A-4814-B9AE-537837D2DE10}"/>
              </a:ext>
            </a:extLst>
          </p:cNvPr>
          <p:cNvSpPr/>
          <p:nvPr/>
        </p:nvSpPr>
        <p:spPr>
          <a:xfrm>
            <a:off x="8919152" y="-3885928"/>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Oval 15">
            <a:extLst>
              <a:ext uri="{FF2B5EF4-FFF2-40B4-BE49-F238E27FC236}">
                <a16:creationId xmlns:a16="http://schemas.microsoft.com/office/drawing/2014/main" xmlns="" id="{4BC414E4-43C2-4076-B692-4B1926210CC1}"/>
              </a:ext>
            </a:extLst>
          </p:cNvPr>
          <p:cNvSpPr/>
          <p:nvPr/>
        </p:nvSpPr>
        <p:spPr>
          <a:xfrm>
            <a:off x="9617811" y="5606946"/>
            <a:ext cx="2951664" cy="2951664"/>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 name="Oval 16">
            <a:extLst>
              <a:ext uri="{FF2B5EF4-FFF2-40B4-BE49-F238E27FC236}">
                <a16:creationId xmlns:a16="http://schemas.microsoft.com/office/drawing/2014/main" xmlns="" id="{33712423-5C43-472A-A9E5-8A400184B05C}"/>
              </a:ext>
            </a:extLst>
          </p:cNvPr>
          <p:cNvSpPr/>
          <p:nvPr/>
        </p:nvSpPr>
        <p:spPr>
          <a:xfrm>
            <a:off x="9818271" y="5505268"/>
            <a:ext cx="2951664" cy="2951664"/>
          </a:xfrm>
          <a:prstGeom prst="ellipse">
            <a:avLst/>
          </a:prstGeom>
          <a:solidFill>
            <a:srgbClr val="97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8" name="Picture 17">
            <a:extLst>
              <a:ext uri="{FF2B5EF4-FFF2-40B4-BE49-F238E27FC236}">
                <a16:creationId xmlns:a16="http://schemas.microsoft.com/office/drawing/2014/main" xmlns="" id="{1581F808-4B3A-4786-97BD-440EF3C086C3}"/>
              </a:ext>
            </a:extLst>
          </p:cNvPr>
          <p:cNvPicPr>
            <a:picLocks noChangeAspect="1"/>
          </p:cNvPicPr>
          <p:nvPr/>
        </p:nvPicPr>
        <p:blipFill>
          <a:blip r:embed="rId2"/>
          <a:stretch>
            <a:fillRect/>
          </a:stretch>
        </p:blipFill>
        <p:spPr>
          <a:xfrm>
            <a:off x="10439742" y="6047454"/>
            <a:ext cx="1307802" cy="397409"/>
          </a:xfrm>
          <a:prstGeom prst="rect">
            <a:avLst/>
          </a:prstGeom>
        </p:spPr>
      </p:pic>
      <p:sp>
        <p:nvSpPr>
          <p:cNvPr id="9" name="Rectangle 8">
            <a:extLst>
              <a:ext uri="{FF2B5EF4-FFF2-40B4-BE49-F238E27FC236}">
                <a16:creationId xmlns:a16="http://schemas.microsoft.com/office/drawing/2014/main" xmlns="" id="{4DAE7768-E614-4B40-8BFE-7DA47FBD2F4E}"/>
              </a:ext>
            </a:extLst>
          </p:cNvPr>
          <p:cNvSpPr/>
          <p:nvPr/>
        </p:nvSpPr>
        <p:spPr>
          <a:xfrm>
            <a:off x="2092791" y="3896157"/>
            <a:ext cx="7725480" cy="2062103"/>
          </a:xfrm>
          <a:prstGeom prst="rect">
            <a:avLst/>
          </a:prstGeom>
        </p:spPr>
        <p:txBody>
          <a:bodyPr wrap="square">
            <a:spAutoFit/>
          </a:bodyPr>
          <a:lstStyle/>
          <a:p>
            <a:pPr lvl="0" defTabSz="457200"/>
            <a:r>
              <a:rPr lang="en-GB" sz="2000" b="1" dirty="0">
                <a:solidFill>
                  <a:srgbClr val="54A021">
                    <a:lumMod val="50000"/>
                  </a:srgbClr>
                </a:solidFill>
                <a:latin typeface="Trebuchet MS" panose="020B0603020202020204"/>
              </a:rPr>
              <a:t>Partner Focus</a:t>
            </a:r>
          </a:p>
          <a:p>
            <a:pPr marL="342900" indent="-342900" defTabSz="457200">
              <a:buFont typeface="Arial" panose="020B0604020202020204" pitchFamily="34" charset="0"/>
              <a:buChar char="•"/>
            </a:pPr>
            <a:r>
              <a:rPr lang="en-GB" dirty="0">
                <a:solidFill>
                  <a:srgbClr val="54A021">
                    <a:lumMod val="50000"/>
                  </a:srgbClr>
                </a:solidFill>
                <a:latin typeface="Trebuchet MS" panose="020B0603020202020204"/>
              </a:rPr>
              <a:t>Support professionals initiating and co-ordinating Family Support meetings</a:t>
            </a:r>
          </a:p>
          <a:p>
            <a:pPr marL="342900" indent="-342900" defTabSz="457200">
              <a:buFont typeface="Arial" panose="020B0604020202020204" pitchFamily="34" charset="0"/>
              <a:buChar char="•"/>
            </a:pPr>
            <a:r>
              <a:rPr lang="en-GB" dirty="0">
                <a:solidFill>
                  <a:srgbClr val="54A021">
                    <a:lumMod val="50000"/>
                  </a:srgbClr>
                </a:solidFill>
                <a:latin typeface="Trebuchet MS" panose="020B0603020202020204"/>
              </a:rPr>
              <a:t>Training and development for professionals</a:t>
            </a:r>
          </a:p>
          <a:p>
            <a:pPr marL="342900" indent="-342900" defTabSz="457200">
              <a:buFont typeface="Arial" panose="020B0604020202020204" pitchFamily="34" charset="0"/>
              <a:buChar char="•"/>
            </a:pPr>
            <a:r>
              <a:rPr lang="en-GB" dirty="0">
                <a:solidFill>
                  <a:srgbClr val="54A021">
                    <a:lumMod val="50000"/>
                  </a:srgbClr>
                </a:solidFill>
                <a:latin typeface="Trebuchet MS" panose="020B0603020202020204"/>
              </a:rPr>
              <a:t>Individual support to professionals who are working with children, young people and their families</a:t>
            </a:r>
          </a:p>
          <a:p>
            <a:pPr marL="342900" indent="-342900" defTabSz="457200">
              <a:buFont typeface="Arial" panose="020B0604020202020204" pitchFamily="34" charset="0"/>
              <a:buChar char="•"/>
            </a:pPr>
            <a:r>
              <a:rPr lang="en-GB" dirty="0">
                <a:solidFill>
                  <a:srgbClr val="54A021">
                    <a:lumMod val="50000"/>
                  </a:srgbClr>
                </a:solidFill>
                <a:latin typeface="Trebuchet MS" panose="020B0603020202020204"/>
              </a:rPr>
              <a:t>Do not work directly with families</a:t>
            </a:r>
          </a:p>
        </p:txBody>
      </p:sp>
      <p:sp>
        <p:nvSpPr>
          <p:cNvPr id="11" name="Rectangle 10">
            <a:extLst>
              <a:ext uri="{FF2B5EF4-FFF2-40B4-BE49-F238E27FC236}">
                <a16:creationId xmlns:a16="http://schemas.microsoft.com/office/drawing/2014/main" xmlns="" id="{C46251A2-5EA1-46A0-B269-47B8686985E2}"/>
              </a:ext>
            </a:extLst>
          </p:cNvPr>
          <p:cNvSpPr/>
          <p:nvPr/>
        </p:nvSpPr>
        <p:spPr>
          <a:xfrm>
            <a:off x="2092791" y="1421465"/>
            <a:ext cx="6096000" cy="2308324"/>
          </a:xfrm>
          <a:prstGeom prst="rect">
            <a:avLst/>
          </a:prstGeom>
        </p:spPr>
        <p:txBody>
          <a:bodyPr>
            <a:spAutoFit/>
          </a:bodyPr>
          <a:lstStyle/>
          <a:p>
            <a:r>
              <a:rPr lang="en-GB" sz="2400" b="1" dirty="0">
                <a:solidFill>
                  <a:schemeClr val="accent1">
                    <a:lumMod val="50000"/>
                  </a:schemeClr>
                </a:solidFill>
              </a:rPr>
              <a:t>Community Focus: </a:t>
            </a:r>
          </a:p>
          <a:p>
            <a:pPr marL="342900" indent="-342900">
              <a:buFont typeface="Arial" panose="020B0604020202020204" pitchFamily="34" charset="0"/>
              <a:buChar char="•"/>
            </a:pPr>
            <a:r>
              <a:rPr lang="en-GB" sz="2000" dirty="0">
                <a:solidFill>
                  <a:schemeClr val="accent1">
                    <a:lumMod val="50000"/>
                  </a:schemeClr>
                </a:solidFill>
              </a:rPr>
              <a:t>Develop local networks of support to meet gaps in provision and respond to NCC priorities</a:t>
            </a:r>
          </a:p>
          <a:p>
            <a:pPr marL="342900" indent="-342900">
              <a:buFont typeface="Arial" panose="020B0604020202020204" pitchFamily="34" charset="0"/>
              <a:buChar char="•"/>
            </a:pPr>
            <a:r>
              <a:rPr lang="en-GB" sz="2000" dirty="0">
                <a:solidFill>
                  <a:schemeClr val="accent1">
                    <a:lumMod val="50000"/>
                  </a:schemeClr>
                </a:solidFill>
              </a:rPr>
              <a:t>Provide information, advice and signposting to universal services for CS staff and partners</a:t>
            </a:r>
          </a:p>
          <a:p>
            <a:pPr marL="342900" indent="-342900">
              <a:buFont typeface="Arial" panose="020B0604020202020204" pitchFamily="34" charset="0"/>
              <a:buChar char="•"/>
            </a:pPr>
            <a:r>
              <a:rPr lang="en-GB" sz="2000" dirty="0">
                <a:solidFill>
                  <a:schemeClr val="accent1">
                    <a:lumMod val="50000"/>
                  </a:schemeClr>
                </a:solidFill>
              </a:rPr>
              <a:t>Analyse local data and trends to inform need and identify gaps</a:t>
            </a:r>
          </a:p>
        </p:txBody>
      </p:sp>
      <p:pic>
        <p:nvPicPr>
          <p:cNvPr id="14" name="Picture 13">
            <a:extLst>
              <a:ext uri="{FF2B5EF4-FFF2-40B4-BE49-F238E27FC236}">
                <a16:creationId xmlns:a16="http://schemas.microsoft.com/office/drawing/2014/main" xmlns="" id="{29761DC8-5F00-4D55-BA2F-8D54792D84C8}"/>
              </a:ext>
            </a:extLst>
          </p:cNvPr>
          <p:cNvPicPr>
            <a:picLocks noChangeAspect="1"/>
          </p:cNvPicPr>
          <p:nvPr/>
        </p:nvPicPr>
        <p:blipFill rotWithShape="1">
          <a:blip r:embed="rId3"/>
          <a:srcRect l="-1" t="1450" r="4412"/>
          <a:stretch/>
        </p:blipFill>
        <p:spPr>
          <a:xfrm>
            <a:off x="624115" y="1209798"/>
            <a:ext cx="1131001" cy="1769173"/>
          </a:xfrm>
          <a:prstGeom prst="rect">
            <a:avLst/>
          </a:prstGeom>
        </p:spPr>
      </p:pic>
      <p:pic>
        <p:nvPicPr>
          <p:cNvPr id="15" name="Picture 14">
            <a:extLst>
              <a:ext uri="{FF2B5EF4-FFF2-40B4-BE49-F238E27FC236}">
                <a16:creationId xmlns:a16="http://schemas.microsoft.com/office/drawing/2014/main" xmlns="" id="{EF48C9B0-ED47-43AA-94F2-475584DE7EEE}"/>
              </a:ext>
            </a:extLst>
          </p:cNvPr>
          <p:cNvPicPr>
            <a:picLocks noChangeAspect="1"/>
          </p:cNvPicPr>
          <p:nvPr/>
        </p:nvPicPr>
        <p:blipFill>
          <a:blip r:embed="rId4"/>
          <a:stretch>
            <a:fillRect/>
          </a:stretch>
        </p:blipFill>
        <p:spPr>
          <a:xfrm>
            <a:off x="642295" y="3691271"/>
            <a:ext cx="1060800" cy="1530000"/>
          </a:xfrm>
          <a:prstGeom prst="rect">
            <a:avLst/>
          </a:prstGeom>
        </p:spPr>
      </p:pic>
      <p:sp>
        <p:nvSpPr>
          <p:cNvPr id="19" name="TextBox 18">
            <a:extLst>
              <a:ext uri="{FF2B5EF4-FFF2-40B4-BE49-F238E27FC236}">
                <a16:creationId xmlns:a16="http://schemas.microsoft.com/office/drawing/2014/main" xmlns="" id="{923C18DB-5C1C-4511-943F-99380C69571C}"/>
              </a:ext>
            </a:extLst>
          </p:cNvPr>
          <p:cNvSpPr txBox="1"/>
          <p:nvPr/>
        </p:nvSpPr>
        <p:spPr>
          <a:xfrm>
            <a:off x="624115" y="444667"/>
            <a:ext cx="8006231" cy="1023344"/>
          </a:xfrm>
          <a:prstGeom prst="rect">
            <a:avLst/>
          </a:prstGeom>
          <a:noFill/>
        </p:spPr>
        <p:txBody>
          <a:bodyPr wrap="square" rtlCol="0">
            <a:normAutofit/>
          </a:bodyPr>
          <a:lstStyle/>
          <a:p>
            <a:r>
              <a:rPr lang="en-GB" sz="4000" b="1" dirty="0">
                <a:solidFill>
                  <a:srgbClr val="1E2A5A"/>
                </a:solidFill>
                <a:latin typeface="Arial" panose="020B0604020202020204" pitchFamily="34" charset="0"/>
                <a:cs typeface="Arial" panose="020B0604020202020204" pitchFamily="34" charset="0"/>
              </a:rPr>
              <a:t>Who are we…..</a:t>
            </a:r>
            <a:endParaRPr lang="en-US" dirty="0">
              <a:solidFill>
                <a:srgbClr val="1E2A5A"/>
              </a:solidFill>
            </a:endParaRPr>
          </a:p>
        </p:txBody>
      </p:sp>
    </p:spTree>
    <p:extLst>
      <p:ext uri="{BB962C8B-B14F-4D97-AF65-F5344CB8AC3E}">
        <p14:creationId xmlns:p14="http://schemas.microsoft.com/office/powerpoint/2010/main" val="2068138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4CF53A2D-E565-4838-8FDF-7F31F34B8769}"/>
              </a:ext>
            </a:extLst>
          </p:cNvPr>
          <p:cNvSpPr/>
          <p:nvPr/>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F9FBC105-A86A-4814-B9AE-537837D2DE10}"/>
              </a:ext>
            </a:extLst>
          </p:cNvPr>
          <p:cNvSpPr/>
          <p:nvPr/>
        </p:nvSpPr>
        <p:spPr>
          <a:xfrm>
            <a:off x="8919152" y="-3885928"/>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Oval 15">
            <a:extLst>
              <a:ext uri="{FF2B5EF4-FFF2-40B4-BE49-F238E27FC236}">
                <a16:creationId xmlns:a16="http://schemas.microsoft.com/office/drawing/2014/main" xmlns="" id="{4BC414E4-43C2-4076-B692-4B1926210CC1}"/>
              </a:ext>
            </a:extLst>
          </p:cNvPr>
          <p:cNvSpPr/>
          <p:nvPr/>
        </p:nvSpPr>
        <p:spPr>
          <a:xfrm>
            <a:off x="9617811" y="5606946"/>
            <a:ext cx="2951664" cy="2951664"/>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 name="Oval 16">
            <a:extLst>
              <a:ext uri="{FF2B5EF4-FFF2-40B4-BE49-F238E27FC236}">
                <a16:creationId xmlns:a16="http://schemas.microsoft.com/office/drawing/2014/main" xmlns="" id="{33712423-5C43-472A-A9E5-8A400184B05C}"/>
              </a:ext>
            </a:extLst>
          </p:cNvPr>
          <p:cNvSpPr/>
          <p:nvPr/>
        </p:nvSpPr>
        <p:spPr>
          <a:xfrm>
            <a:off x="9818271" y="5505268"/>
            <a:ext cx="2951664" cy="2951664"/>
          </a:xfrm>
          <a:prstGeom prst="ellipse">
            <a:avLst/>
          </a:prstGeom>
          <a:solidFill>
            <a:srgbClr val="97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8" name="Picture 17">
            <a:extLst>
              <a:ext uri="{FF2B5EF4-FFF2-40B4-BE49-F238E27FC236}">
                <a16:creationId xmlns:a16="http://schemas.microsoft.com/office/drawing/2014/main" xmlns="" id="{1581F808-4B3A-4786-97BD-440EF3C086C3}"/>
              </a:ext>
            </a:extLst>
          </p:cNvPr>
          <p:cNvPicPr>
            <a:picLocks noChangeAspect="1"/>
          </p:cNvPicPr>
          <p:nvPr/>
        </p:nvPicPr>
        <p:blipFill>
          <a:blip r:embed="rId2"/>
          <a:stretch>
            <a:fillRect/>
          </a:stretch>
        </p:blipFill>
        <p:spPr>
          <a:xfrm>
            <a:off x="10439742" y="6047454"/>
            <a:ext cx="1307802" cy="397409"/>
          </a:xfrm>
          <a:prstGeom prst="rect">
            <a:avLst/>
          </a:prstGeom>
        </p:spPr>
      </p:pic>
      <p:sp>
        <p:nvSpPr>
          <p:cNvPr id="9" name="Rectangle 8">
            <a:extLst>
              <a:ext uri="{FF2B5EF4-FFF2-40B4-BE49-F238E27FC236}">
                <a16:creationId xmlns:a16="http://schemas.microsoft.com/office/drawing/2014/main" xmlns="" id="{4DAE7768-E614-4B40-8BFE-7DA47FBD2F4E}"/>
              </a:ext>
            </a:extLst>
          </p:cNvPr>
          <p:cNvSpPr/>
          <p:nvPr/>
        </p:nvSpPr>
        <p:spPr>
          <a:xfrm>
            <a:off x="2338587" y="4241565"/>
            <a:ext cx="7725480" cy="2369880"/>
          </a:xfrm>
          <a:prstGeom prst="rect">
            <a:avLst/>
          </a:prstGeom>
        </p:spPr>
        <p:txBody>
          <a:bodyPr wrap="square">
            <a:spAutoFit/>
          </a:bodyPr>
          <a:lstStyle/>
          <a:p>
            <a:pPr lvl="0" defTabSz="457200"/>
            <a:r>
              <a:rPr lang="en-GB" sz="2000" b="1" dirty="0">
                <a:solidFill>
                  <a:srgbClr val="54A021">
                    <a:lumMod val="50000"/>
                  </a:srgbClr>
                </a:solidFill>
                <a:latin typeface="Trebuchet MS" panose="020B0603020202020204"/>
              </a:rPr>
              <a:t>Head of Communities &amp; Partnerships</a:t>
            </a:r>
          </a:p>
          <a:p>
            <a:pPr marL="342900" lvl="0" indent="-342900" defTabSz="457200">
              <a:buFont typeface="Arial" panose="020B0604020202020204" pitchFamily="34" charset="0"/>
              <a:buChar char="•"/>
            </a:pPr>
            <a:r>
              <a:rPr lang="en-GB" sz="1600" dirty="0">
                <a:solidFill>
                  <a:srgbClr val="54A021">
                    <a:lumMod val="50000"/>
                  </a:srgbClr>
                </a:solidFill>
                <a:latin typeface="Trebuchet MS" panose="020B0603020202020204"/>
              </a:rPr>
              <a:t>Lead as countywide specialist for a designated area of policy or service provision.</a:t>
            </a:r>
          </a:p>
          <a:p>
            <a:pPr marL="342900" lvl="0" indent="-342900" defTabSz="457200">
              <a:buFont typeface="Arial" panose="020B0604020202020204" pitchFamily="34" charset="0"/>
              <a:buChar char="•"/>
            </a:pPr>
            <a:r>
              <a:rPr lang="en-GB" sz="1600" dirty="0">
                <a:solidFill>
                  <a:srgbClr val="54A021">
                    <a:lumMod val="50000"/>
                  </a:srgbClr>
                </a:solidFill>
                <a:latin typeface="Trebuchet MS" panose="020B0603020202020204"/>
              </a:rPr>
              <a:t>Gain the commitment of relevant delivery partners and stakeholders to achieve shared objectives and integrated working through system leadership</a:t>
            </a:r>
          </a:p>
          <a:p>
            <a:pPr marL="342900" lvl="0" indent="-342900" defTabSz="457200">
              <a:buFont typeface="Arial" panose="020B0604020202020204" pitchFamily="34" charset="0"/>
              <a:buChar char="•"/>
            </a:pPr>
            <a:r>
              <a:rPr lang="en-GB" sz="1600" dirty="0">
                <a:solidFill>
                  <a:srgbClr val="54A021">
                    <a:lumMod val="50000"/>
                  </a:srgbClr>
                </a:solidFill>
                <a:latin typeface="Trebuchet MS" panose="020B0603020202020204"/>
              </a:rPr>
              <a:t>Ensure a countywide approach to delivering EHP services with consistent standards, while adapting to local variations</a:t>
            </a:r>
          </a:p>
          <a:p>
            <a:pPr marL="342900" lvl="0" indent="-342900" defTabSz="457200">
              <a:buFont typeface="Arial" panose="020B0604020202020204" pitchFamily="34" charset="0"/>
              <a:buChar char="•"/>
            </a:pPr>
            <a:r>
              <a:rPr lang="en-GB" sz="1600" dirty="0">
                <a:solidFill>
                  <a:srgbClr val="54A021">
                    <a:lumMod val="50000"/>
                  </a:srgbClr>
                </a:solidFill>
                <a:latin typeface="Trebuchet MS" panose="020B0603020202020204"/>
              </a:rPr>
              <a:t>Develop and improve services based on evidence that improves children’s experiences of family life, parenting and outcomes for families.</a:t>
            </a:r>
          </a:p>
        </p:txBody>
      </p:sp>
      <p:sp>
        <p:nvSpPr>
          <p:cNvPr id="11" name="Rectangle 10">
            <a:extLst>
              <a:ext uri="{FF2B5EF4-FFF2-40B4-BE49-F238E27FC236}">
                <a16:creationId xmlns:a16="http://schemas.microsoft.com/office/drawing/2014/main" xmlns="" id="{C46251A2-5EA1-46A0-B269-47B8686985E2}"/>
              </a:ext>
            </a:extLst>
          </p:cNvPr>
          <p:cNvSpPr/>
          <p:nvPr/>
        </p:nvSpPr>
        <p:spPr>
          <a:xfrm>
            <a:off x="2338587" y="1240709"/>
            <a:ext cx="7725479" cy="2954655"/>
          </a:xfrm>
          <a:prstGeom prst="rect">
            <a:avLst/>
          </a:prstGeom>
        </p:spPr>
        <p:txBody>
          <a:bodyPr wrap="square">
            <a:spAutoFit/>
          </a:bodyPr>
          <a:lstStyle/>
          <a:p>
            <a:r>
              <a:rPr lang="en-GB" sz="2400" b="1" dirty="0">
                <a:solidFill>
                  <a:schemeClr val="accent1">
                    <a:lumMod val="50000"/>
                  </a:schemeClr>
                </a:solidFill>
              </a:rPr>
              <a:t>Community &amp; Partner Focus Managers: </a:t>
            </a:r>
          </a:p>
          <a:p>
            <a:pPr marL="342900" indent="-342900">
              <a:buFont typeface="Arial" panose="020B0604020202020204" pitchFamily="34" charset="0"/>
              <a:buChar char="•"/>
            </a:pPr>
            <a:r>
              <a:rPr lang="en-GB" dirty="0">
                <a:solidFill>
                  <a:schemeClr val="accent1">
                    <a:lumMod val="50000"/>
                  </a:schemeClr>
                </a:solidFill>
              </a:rPr>
              <a:t>Manage a team of Community Focus and Partner Focus Workers across two localities</a:t>
            </a:r>
          </a:p>
          <a:p>
            <a:pPr marL="342900" indent="-342900">
              <a:buFont typeface="Arial" panose="020B0604020202020204" pitchFamily="34" charset="0"/>
              <a:buChar char="•"/>
            </a:pPr>
            <a:r>
              <a:rPr lang="en-GB" dirty="0">
                <a:solidFill>
                  <a:schemeClr val="accent1">
                    <a:lumMod val="50000"/>
                  </a:schemeClr>
                </a:solidFill>
              </a:rPr>
              <a:t>Be an integral part in the locality hub arrangements, developing effective relationships with partners to enhance whole family working across the partnership</a:t>
            </a:r>
          </a:p>
          <a:p>
            <a:pPr marL="342900" indent="-342900">
              <a:buFont typeface="Arial" panose="020B0604020202020204" pitchFamily="34" charset="0"/>
              <a:buChar char="•"/>
            </a:pPr>
            <a:r>
              <a:rPr lang="en-GB" dirty="0">
                <a:solidFill>
                  <a:schemeClr val="accent1">
                    <a:lumMod val="50000"/>
                  </a:schemeClr>
                </a:solidFill>
              </a:rPr>
              <a:t>Undertake multi agency audits to understand and respond to gaps and local priorities</a:t>
            </a:r>
          </a:p>
          <a:p>
            <a:pPr marL="342900" indent="-342900">
              <a:buFont typeface="Arial" panose="020B0604020202020204" pitchFamily="34" charset="0"/>
              <a:buChar char="•"/>
            </a:pPr>
            <a:r>
              <a:rPr lang="en-GB" dirty="0">
                <a:solidFill>
                  <a:schemeClr val="accent1">
                    <a:lumMod val="50000"/>
                  </a:schemeClr>
                </a:solidFill>
              </a:rPr>
              <a:t>Attend safeguarding school cluster meetings providing support and challenge to the approach to early help and prevention</a:t>
            </a:r>
          </a:p>
        </p:txBody>
      </p:sp>
      <p:pic>
        <p:nvPicPr>
          <p:cNvPr id="15" name="Picture 14">
            <a:extLst>
              <a:ext uri="{FF2B5EF4-FFF2-40B4-BE49-F238E27FC236}">
                <a16:creationId xmlns:a16="http://schemas.microsoft.com/office/drawing/2014/main" xmlns="" id="{EF48C9B0-ED47-43AA-94F2-475584DE7EEE}"/>
              </a:ext>
            </a:extLst>
          </p:cNvPr>
          <p:cNvPicPr>
            <a:picLocks noChangeAspect="1"/>
          </p:cNvPicPr>
          <p:nvPr/>
        </p:nvPicPr>
        <p:blipFill>
          <a:blip r:embed="rId3"/>
          <a:stretch>
            <a:fillRect/>
          </a:stretch>
        </p:blipFill>
        <p:spPr>
          <a:xfrm>
            <a:off x="642295" y="3691271"/>
            <a:ext cx="1060800" cy="1530000"/>
          </a:xfrm>
          <a:prstGeom prst="rect">
            <a:avLst/>
          </a:prstGeom>
        </p:spPr>
      </p:pic>
      <p:sp>
        <p:nvSpPr>
          <p:cNvPr id="19" name="TextBox 18">
            <a:extLst>
              <a:ext uri="{FF2B5EF4-FFF2-40B4-BE49-F238E27FC236}">
                <a16:creationId xmlns:a16="http://schemas.microsoft.com/office/drawing/2014/main" xmlns="" id="{923C18DB-5C1C-4511-943F-99380C69571C}"/>
              </a:ext>
            </a:extLst>
          </p:cNvPr>
          <p:cNvSpPr txBox="1"/>
          <p:nvPr/>
        </p:nvSpPr>
        <p:spPr>
          <a:xfrm>
            <a:off x="642295" y="352782"/>
            <a:ext cx="8006231" cy="1023344"/>
          </a:xfrm>
          <a:prstGeom prst="rect">
            <a:avLst/>
          </a:prstGeom>
          <a:noFill/>
        </p:spPr>
        <p:txBody>
          <a:bodyPr wrap="square" rtlCol="0">
            <a:normAutofit/>
          </a:bodyPr>
          <a:lstStyle/>
          <a:p>
            <a:r>
              <a:rPr lang="en-GB" sz="4000" b="1" dirty="0">
                <a:solidFill>
                  <a:srgbClr val="1E2A5A"/>
                </a:solidFill>
                <a:latin typeface="Arial" panose="020B0604020202020204" pitchFamily="34" charset="0"/>
                <a:cs typeface="Arial" panose="020B0604020202020204" pitchFamily="34" charset="0"/>
              </a:rPr>
              <a:t>Who are we…..</a:t>
            </a:r>
            <a:endParaRPr lang="en-US" dirty="0">
              <a:solidFill>
                <a:srgbClr val="1E2A5A"/>
              </a:solidFill>
            </a:endParaRPr>
          </a:p>
        </p:txBody>
      </p:sp>
      <p:pic>
        <p:nvPicPr>
          <p:cNvPr id="12" name="Picture 11">
            <a:extLst>
              <a:ext uri="{FF2B5EF4-FFF2-40B4-BE49-F238E27FC236}">
                <a16:creationId xmlns:a16="http://schemas.microsoft.com/office/drawing/2014/main" xmlns="" id="{240D4D5E-4AD1-460D-8D74-36953DA9D746}"/>
              </a:ext>
            </a:extLst>
          </p:cNvPr>
          <p:cNvPicPr>
            <a:picLocks noChangeAspect="1"/>
          </p:cNvPicPr>
          <p:nvPr/>
        </p:nvPicPr>
        <p:blipFill>
          <a:blip r:embed="rId4"/>
          <a:stretch>
            <a:fillRect/>
          </a:stretch>
        </p:blipFill>
        <p:spPr>
          <a:xfrm>
            <a:off x="314148" y="1794241"/>
            <a:ext cx="1917600" cy="1060800"/>
          </a:xfrm>
          <a:prstGeom prst="rect">
            <a:avLst/>
          </a:prstGeom>
        </p:spPr>
      </p:pic>
    </p:spTree>
    <p:extLst>
      <p:ext uri="{BB962C8B-B14F-4D97-AF65-F5344CB8AC3E}">
        <p14:creationId xmlns:p14="http://schemas.microsoft.com/office/powerpoint/2010/main" val="33521071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934</Words>
  <Application>Microsoft Office PowerPoint</Application>
  <PresentationFormat>Widescreen</PresentationFormat>
  <Paragraphs>148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Eyres, Tim</dc:creator>
  <cp:lastModifiedBy>Elaine Lincoln</cp:lastModifiedBy>
  <cp:revision>5</cp:revision>
  <dcterms:created xsi:type="dcterms:W3CDTF">2020-02-27T19:26:59Z</dcterms:created>
  <dcterms:modified xsi:type="dcterms:W3CDTF">2020-03-04T09:42:50Z</dcterms:modified>
</cp:coreProperties>
</file>