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notesMasterIdLst>
    <p:notesMasterId r:id="rId17"/>
  </p:notesMasterIdLst>
  <p:sldIdLst>
    <p:sldId id="317" r:id="rId2"/>
    <p:sldId id="316" r:id="rId3"/>
    <p:sldId id="308" r:id="rId4"/>
    <p:sldId id="333" r:id="rId5"/>
    <p:sldId id="315" r:id="rId6"/>
    <p:sldId id="334" r:id="rId7"/>
    <p:sldId id="331" r:id="rId8"/>
    <p:sldId id="321" r:id="rId9"/>
    <p:sldId id="343" r:id="rId10"/>
    <p:sldId id="344" r:id="rId11"/>
    <p:sldId id="345" r:id="rId12"/>
    <p:sldId id="347" r:id="rId13"/>
    <p:sldId id="349" r:id="rId14"/>
    <p:sldId id="351" r:id="rId15"/>
    <p:sldId id="326" r:id="rId16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BF0E"/>
    <a:srgbClr val="F26631"/>
    <a:srgbClr val="9B1E5C"/>
    <a:srgbClr val="009290"/>
    <a:srgbClr val="1E2A5A"/>
    <a:srgbClr val="A0CE67"/>
    <a:srgbClr val="97BF0B"/>
    <a:srgbClr val="97BF0D"/>
    <a:srgbClr val="457A1C"/>
    <a:srgbClr val="56B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3296810-A885-4BE3-A3E7-6D5BEEA58F3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31C91-0512-4943-AD63-0B84BA901A82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0194C-BCE9-47EE-A1FC-A411D134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6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2323" y="-1458460"/>
            <a:ext cx="7471593" cy="7543574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8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06063" y="1748054"/>
            <a:ext cx="4333412" cy="437516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C57CF50-0DA1-42D9-BFB0-029025BFEC2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52525" y="368300"/>
            <a:ext cx="4943475" cy="4991100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19CDA1E-DAA7-4AFE-8BC5-0CBCE2065C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8668" y="441768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5804D578-9266-4F5D-9509-A610B50F410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68657" y="733505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9EDD0FC9-3506-47BB-82A9-D217F237179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428540" y="3049183"/>
            <a:ext cx="3334920" cy="3367049"/>
          </a:xfrm>
          <a:prstGeom prst="ellipse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3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03F543CF-ED58-444D-90A7-B4596E14A1B7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836814" y="1309831"/>
            <a:ext cx="7051964" cy="45296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9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0887F12-0621-444A-98BB-AA2C7FAC9A69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432300" y="482600"/>
            <a:ext cx="6921500" cy="579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59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B20823B-0C37-446C-9E02-755FF2284C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5A3AF4-9523-4BB9-B5ED-B6D7C877A64E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26E720-35D1-4DC9-B018-CBD202AAB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62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5A3AF4-9523-4BB9-B5ED-B6D7C877A64E}" type="datetimeFigureOut">
              <a:rPr lang="en-GB" smtClean="0"/>
              <a:t>04/06/2018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26E720-35D1-4DC9-B018-CBD202AAB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73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490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21" r:id="rId2"/>
    <p:sldLayoutId id="2147483725" r:id="rId3"/>
    <p:sldLayoutId id="2147483722" r:id="rId4"/>
    <p:sldLayoutId id="2147483723" r:id="rId5"/>
    <p:sldLayoutId id="2147483724" r:id="rId6"/>
    <p:sldLayoutId id="2147483726" r:id="rId7"/>
    <p:sldLayoutId id="214748372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ingertips.phe.org.uk/profile-group/child-health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BF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9A29C87-030E-407A-ADCD-3FF36E9E5A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67400" y="-1618480"/>
            <a:ext cx="7107916" cy="7176393"/>
          </a:xfrm>
          <a:solidFill>
            <a:schemeClr val="bg1"/>
          </a:solidFill>
          <a:effectLst>
            <a:outerShdw dist="368300" dir="5520000" algn="tl" rotWithShape="0">
              <a:prstClr val="black">
                <a:alpha val="14000"/>
              </a:prstClr>
            </a:outerShdw>
          </a:effectLst>
        </p:spPr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69D058-47D1-46E3-ABA4-923651BFC397}"/>
              </a:ext>
            </a:extLst>
          </p:cNvPr>
          <p:cNvSpPr txBox="1"/>
          <p:nvPr/>
        </p:nvSpPr>
        <p:spPr>
          <a:xfrm>
            <a:off x="616959" y="572549"/>
            <a:ext cx="5057795" cy="3139321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en-GB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health outcomes for children and young people </a:t>
            </a:r>
          </a:p>
          <a:p>
            <a:endParaRPr lang="en-GB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943FDF-3847-4072-8E11-B2C53B9F42C7}"/>
              </a:ext>
            </a:extLst>
          </p:cNvPr>
          <p:cNvSpPr txBox="1"/>
          <p:nvPr/>
        </p:nvSpPr>
        <p:spPr>
          <a:xfrm>
            <a:off x="616959" y="3536673"/>
            <a:ext cx="4107215" cy="800219"/>
          </a:xfrm>
          <a:prstGeom prst="rect">
            <a:avLst/>
          </a:prstGeom>
          <a:noFill/>
        </p:spPr>
        <p:txBody>
          <a:bodyPr wrap="square" rtlCol="0">
            <a:normAutofit fontScale="62500" lnSpcReduction="20000"/>
          </a:bodyPr>
          <a:lstStyle/>
          <a:p>
            <a:r>
              <a:rPr lang="en-GB" sz="2800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Louise Smith</a:t>
            </a:r>
          </a:p>
          <a:p>
            <a:r>
              <a:rPr lang="en-GB" sz="2800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Public Health </a:t>
            </a:r>
          </a:p>
          <a:p>
            <a:r>
              <a:rPr lang="en-GB" sz="2800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June 2018</a:t>
            </a:r>
          </a:p>
          <a:p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B495899-D08A-47C8-BC81-403D271953F8}"/>
              </a:ext>
            </a:extLst>
          </p:cNvPr>
          <p:cNvSpPr/>
          <p:nvPr/>
        </p:nvSpPr>
        <p:spPr>
          <a:xfrm>
            <a:off x="-314497" y="5281202"/>
            <a:ext cx="3351716" cy="3351716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88661E0-B54D-44EB-95C3-BB1439DB4A94}"/>
              </a:ext>
            </a:extLst>
          </p:cNvPr>
          <p:cNvSpPr/>
          <p:nvPr/>
        </p:nvSpPr>
        <p:spPr>
          <a:xfrm>
            <a:off x="-529126" y="5281202"/>
            <a:ext cx="3351716" cy="33517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C96B68-FE79-496A-B3E1-4C83A8358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09" y="5906224"/>
            <a:ext cx="1784742" cy="5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68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595" y="1320800"/>
            <a:ext cx="9460293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40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387" y="1077271"/>
            <a:ext cx="4202113" cy="44274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468" y="1077271"/>
            <a:ext cx="4639458" cy="41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3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1216025"/>
            <a:ext cx="8529637" cy="396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63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62" y="168624"/>
            <a:ext cx="7881938" cy="3722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779" y="3657600"/>
            <a:ext cx="4692784" cy="297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29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7475057-B797-4889-A5A8-24928639C403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8037011-14D0-4731-B783-E9AF7A30485C}"/>
              </a:ext>
            </a:extLst>
          </p:cNvPr>
          <p:cNvSpPr/>
          <p:nvPr/>
        </p:nvSpPr>
        <p:spPr>
          <a:xfrm>
            <a:off x="6527383" y="-1382230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94BADD-3A05-4206-9EAC-C945E8B8B2ED}"/>
              </a:ext>
            </a:extLst>
          </p:cNvPr>
          <p:cNvSpPr txBox="1"/>
          <p:nvPr/>
        </p:nvSpPr>
        <p:spPr>
          <a:xfrm>
            <a:off x="1017855" y="2355746"/>
            <a:ext cx="3286882" cy="3339371"/>
          </a:xfrm>
          <a:prstGeom prst="ellipse">
            <a:avLst/>
          </a:prstGeom>
          <a:solidFill>
            <a:srgbClr val="9B1E5C"/>
          </a:solidFill>
          <a:effectLst>
            <a:outerShdw dist="114300" dir="2700000" sx="101000" sy="101000" algn="tl" rotWithShape="0">
              <a:prstClr val="black">
                <a:alpha val="10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Healthy Child Programme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459AB5-093B-459F-9A83-5DB7BBA68DFC}"/>
              </a:ext>
            </a:extLst>
          </p:cNvPr>
          <p:cNvSpPr txBox="1"/>
          <p:nvPr/>
        </p:nvSpPr>
        <p:spPr>
          <a:xfrm>
            <a:off x="5939157" y="712303"/>
            <a:ext cx="2580965" cy="2568722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Safeguarding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61E865-C32C-4722-8934-AFC49F593450}"/>
              </a:ext>
            </a:extLst>
          </p:cNvPr>
          <p:cNvSpPr txBox="1"/>
          <p:nvPr/>
        </p:nvSpPr>
        <p:spPr>
          <a:xfrm>
            <a:off x="4751008" y="3281025"/>
            <a:ext cx="3349804" cy="3364474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Sexual Health &amp; Teenage Pregnancy Strategy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GB" b="1" dirty="0">
                <a:solidFill>
                  <a:schemeClr val="bg1"/>
                </a:solidFill>
              </a:rPr>
              <a:t>Healthy Pregnancy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13C4B3-53E2-489F-95C0-4D559B4E3545}"/>
              </a:ext>
            </a:extLst>
          </p:cNvPr>
          <p:cNvSpPr txBox="1"/>
          <p:nvPr/>
        </p:nvSpPr>
        <p:spPr>
          <a:xfrm>
            <a:off x="8637942" y="1795616"/>
            <a:ext cx="2405461" cy="2394051"/>
          </a:xfrm>
          <a:prstGeom prst="ellipse">
            <a:avLst/>
          </a:prstGeom>
          <a:solidFill>
            <a:srgbClr val="9B1E5C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Young Peoples Drug &amp; Alcohol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2C5A7F-D8C9-4CBA-9610-0AA35C0F1A4E}"/>
              </a:ext>
            </a:extLst>
          </p:cNvPr>
          <p:cNvSpPr/>
          <p:nvPr/>
        </p:nvSpPr>
        <p:spPr>
          <a:xfrm>
            <a:off x="9617811" y="5606946"/>
            <a:ext cx="2951664" cy="2951664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B31775-7364-46C0-9FE9-0549BED1D62E}"/>
              </a:ext>
            </a:extLst>
          </p:cNvPr>
          <p:cNvSpPr/>
          <p:nvPr/>
        </p:nvSpPr>
        <p:spPr>
          <a:xfrm>
            <a:off x="9818271" y="5505268"/>
            <a:ext cx="2951664" cy="2951664"/>
          </a:xfrm>
          <a:prstGeom prst="ellipse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BF468B1-4858-4057-A922-1E68BF990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742" y="6047454"/>
            <a:ext cx="1307802" cy="3974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7D17897-4C6D-4E7F-AFA1-E0854D337DD9}"/>
              </a:ext>
            </a:extLst>
          </p:cNvPr>
          <p:cNvSpPr txBox="1"/>
          <p:nvPr/>
        </p:nvSpPr>
        <p:spPr>
          <a:xfrm>
            <a:off x="647439" y="580169"/>
            <a:ext cx="5644304" cy="1440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</a:t>
            </a:r>
          </a:p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endParaRPr lang="en-US" dirty="0">
              <a:solidFill>
                <a:srgbClr val="1E2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0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BF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269D058-47D1-46E3-ABA4-923651BFC397}"/>
              </a:ext>
            </a:extLst>
          </p:cNvPr>
          <p:cNvSpPr txBox="1"/>
          <p:nvPr/>
        </p:nvSpPr>
        <p:spPr>
          <a:xfrm>
            <a:off x="0" y="2638698"/>
            <a:ext cx="12192000" cy="139119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questions?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B495899-D08A-47C8-BC81-403D271953F8}"/>
              </a:ext>
            </a:extLst>
          </p:cNvPr>
          <p:cNvSpPr/>
          <p:nvPr/>
        </p:nvSpPr>
        <p:spPr>
          <a:xfrm>
            <a:off x="-314497" y="5281202"/>
            <a:ext cx="3351716" cy="3351716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88661E0-B54D-44EB-95C3-BB1439DB4A94}"/>
              </a:ext>
            </a:extLst>
          </p:cNvPr>
          <p:cNvSpPr/>
          <p:nvPr/>
        </p:nvSpPr>
        <p:spPr>
          <a:xfrm>
            <a:off x="-529126" y="5281202"/>
            <a:ext cx="3351716" cy="33517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C96B68-FE79-496A-B3E1-4C83A8358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09" y="5906224"/>
            <a:ext cx="1784742" cy="5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66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A7475057-B797-4889-A5A8-24928639C403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8037011-14D0-4731-B783-E9AF7A30485C}"/>
              </a:ext>
            </a:extLst>
          </p:cNvPr>
          <p:cNvSpPr/>
          <p:nvPr/>
        </p:nvSpPr>
        <p:spPr>
          <a:xfrm>
            <a:off x="6527383" y="-1382230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94BADD-3A05-4206-9EAC-C945E8B8B2ED}"/>
              </a:ext>
            </a:extLst>
          </p:cNvPr>
          <p:cNvSpPr txBox="1"/>
          <p:nvPr/>
        </p:nvSpPr>
        <p:spPr>
          <a:xfrm>
            <a:off x="1017855" y="2355746"/>
            <a:ext cx="3286882" cy="3339371"/>
          </a:xfrm>
          <a:prstGeom prst="ellipse">
            <a:avLst/>
          </a:prstGeom>
          <a:solidFill>
            <a:srgbClr val="9B1E5C"/>
          </a:solidFill>
          <a:effectLst>
            <a:outerShdw dist="114300" dir="2700000" sx="101000" sy="101000" algn="tl" rotWithShape="0">
              <a:prstClr val="black">
                <a:alpha val="10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Children and young people under the age of 20 years make up 21.3% of the population of Norfolk.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459AB5-093B-459F-9A83-5DB7BBA68DFC}"/>
              </a:ext>
            </a:extLst>
          </p:cNvPr>
          <p:cNvSpPr txBox="1"/>
          <p:nvPr/>
        </p:nvSpPr>
        <p:spPr>
          <a:xfrm>
            <a:off x="5619054" y="565528"/>
            <a:ext cx="2580965" cy="2568722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About 9,000 births / year in Norfolk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61E865-C32C-4722-8934-AFC49F593450}"/>
              </a:ext>
            </a:extLst>
          </p:cNvPr>
          <p:cNvSpPr txBox="1"/>
          <p:nvPr/>
        </p:nvSpPr>
        <p:spPr>
          <a:xfrm>
            <a:off x="4751008" y="3281025"/>
            <a:ext cx="3349804" cy="3364474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0 -4 years	   47,900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5 – 19 years 140,300 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By 2025 7% increase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13C4B3-53E2-489F-95C0-4D559B4E3545}"/>
              </a:ext>
            </a:extLst>
          </p:cNvPr>
          <p:cNvSpPr txBox="1"/>
          <p:nvPr/>
        </p:nvSpPr>
        <p:spPr>
          <a:xfrm>
            <a:off x="8637942" y="1795616"/>
            <a:ext cx="2405461" cy="2394051"/>
          </a:xfrm>
          <a:prstGeom prst="ellipse">
            <a:avLst/>
          </a:prstGeom>
          <a:solidFill>
            <a:srgbClr val="9B1E5C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12.6% of school children are from a minority ethnic group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2C5A7F-D8C9-4CBA-9610-0AA35C0F1A4E}"/>
              </a:ext>
            </a:extLst>
          </p:cNvPr>
          <p:cNvSpPr/>
          <p:nvPr/>
        </p:nvSpPr>
        <p:spPr>
          <a:xfrm>
            <a:off x="9617811" y="5606946"/>
            <a:ext cx="2951664" cy="2951664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2B31775-7364-46C0-9FE9-0549BED1D62E}"/>
              </a:ext>
            </a:extLst>
          </p:cNvPr>
          <p:cNvSpPr/>
          <p:nvPr/>
        </p:nvSpPr>
        <p:spPr>
          <a:xfrm>
            <a:off x="9818271" y="5505268"/>
            <a:ext cx="2951664" cy="2951664"/>
          </a:xfrm>
          <a:prstGeom prst="ellipse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BF468B1-4858-4057-A922-1E68BF990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742" y="6047454"/>
            <a:ext cx="1307802" cy="3974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7D17897-4C6D-4E7F-AFA1-E0854D337DD9}"/>
              </a:ext>
            </a:extLst>
          </p:cNvPr>
          <p:cNvSpPr txBox="1"/>
          <p:nvPr/>
        </p:nvSpPr>
        <p:spPr>
          <a:xfrm>
            <a:off x="647439" y="580169"/>
            <a:ext cx="5644304" cy="1440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Norfolk’s Children</a:t>
            </a:r>
            <a:endParaRPr lang="en-US" dirty="0">
              <a:solidFill>
                <a:srgbClr val="1E2A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84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CCBC1DA-8F49-4D9A-AF89-7080CAA5C881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91120-1747-436A-BBB8-1D118B72977D}"/>
              </a:ext>
            </a:extLst>
          </p:cNvPr>
          <p:cNvSpPr txBox="1"/>
          <p:nvPr/>
        </p:nvSpPr>
        <p:spPr>
          <a:xfrm>
            <a:off x="647439" y="580169"/>
            <a:ext cx="5644304" cy="1440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 Outcomes in Norfolk </a:t>
            </a:r>
            <a:endParaRPr lang="en-US" dirty="0">
              <a:solidFill>
                <a:srgbClr val="1E2A5A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9022F6-9F21-4A24-8BE5-6C7A002A798E}"/>
              </a:ext>
            </a:extLst>
          </p:cNvPr>
          <p:cNvSpPr/>
          <p:nvPr/>
        </p:nvSpPr>
        <p:spPr>
          <a:xfrm>
            <a:off x="647439" y="2976464"/>
            <a:ext cx="5181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 England outcomes framework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https://fingertips.phe.org.uk/profile-group/child-health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4" b="10474"/>
          <a:stretch>
            <a:fillRect/>
          </a:stretch>
        </p:blipFill>
        <p:spPr>
          <a:xfrm>
            <a:off x="5829300" y="-1631950"/>
            <a:ext cx="6851650" cy="6916738"/>
          </a:xfrm>
          <a:solidFill>
            <a:schemeClr val="bg1">
              <a:lumMod val="65000"/>
            </a:schemeClr>
          </a:solidFill>
          <a:effectLst>
            <a:outerShdw dist="355600" dir="5520000" algn="tl" rotWithShape="0">
              <a:prstClr val="black">
                <a:alpha val="6000"/>
              </a:prstClr>
            </a:outerShdw>
          </a:effectLst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9D4B32CA-A834-4741-8AEA-526C03DD033E}"/>
              </a:ext>
            </a:extLst>
          </p:cNvPr>
          <p:cNvSpPr/>
          <p:nvPr/>
        </p:nvSpPr>
        <p:spPr>
          <a:xfrm>
            <a:off x="9617811" y="5606946"/>
            <a:ext cx="2951664" cy="2951664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A37D881-3F80-4437-90B1-162728A42A16}"/>
              </a:ext>
            </a:extLst>
          </p:cNvPr>
          <p:cNvSpPr/>
          <p:nvPr/>
        </p:nvSpPr>
        <p:spPr>
          <a:xfrm>
            <a:off x="9818271" y="5505268"/>
            <a:ext cx="2951664" cy="2951664"/>
          </a:xfrm>
          <a:prstGeom prst="ellipse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569D760-BE5F-4F69-BB99-898383C1A8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9742" y="6047454"/>
            <a:ext cx="1307802" cy="39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6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17BA084-65F3-4704-B50F-38AC33AD0D21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247ADE-FC06-4FD9-94E0-D174A0A3C62E}"/>
              </a:ext>
            </a:extLst>
          </p:cNvPr>
          <p:cNvSpPr/>
          <p:nvPr/>
        </p:nvSpPr>
        <p:spPr>
          <a:xfrm>
            <a:off x="6527383" y="-1382230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C85D5B-550D-4328-9F42-E2483619B983}"/>
              </a:ext>
            </a:extLst>
          </p:cNvPr>
          <p:cNvSpPr txBox="1"/>
          <p:nvPr/>
        </p:nvSpPr>
        <p:spPr>
          <a:xfrm>
            <a:off x="5561317" y="479535"/>
            <a:ext cx="3096395" cy="3081708"/>
          </a:xfrm>
          <a:prstGeom prst="ellipse">
            <a:avLst/>
          </a:prstGeom>
          <a:solidFill>
            <a:srgbClr val="F26631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with 12.7% of women smoking while pregnant. </a:t>
            </a:r>
            <a:r>
              <a:rPr lang="en-GB" dirty="0"/>
              <a:t>	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94BADD-3A05-4206-9EAC-C945E8B8B2ED}"/>
              </a:ext>
            </a:extLst>
          </p:cNvPr>
          <p:cNvSpPr txBox="1"/>
          <p:nvPr/>
        </p:nvSpPr>
        <p:spPr>
          <a:xfrm>
            <a:off x="9100572" y="2475141"/>
            <a:ext cx="2443989" cy="2483018"/>
          </a:xfrm>
          <a:prstGeom prst="ellipse">
            <a:avLst/>
          </a:prstGeom>
          <a:solidFill>
            <a:srgbClr val="009290"/>
          </a:solidFill>
          <a:effectLst>
            <a:outerShdw dist="114300" dir="2700000" sx="101000" sy="101000" algn="tl" rotWithShape="0">
              <a:prstClr val="black">
                <a:alpha val="10000"/>
              </a:prstClr>
            </a:outerShdw>
          </a:effectLst>
        </p:spPr>
        <p:txBody>
          <a:bodyPr wrap="square" rtlCol="0" anchor="ctr" anchorCtr="0">
            <a:normAutofit fontScale="92500" lnSpcReduction="10000"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9.3% of children aged 4-5 years and 18.0% of children aged 10-11 years are classified as obese.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459AB5-093B-459F-9A83-5DB7BBA68DFC}"/>
              </a:ext>
            </a:extLst>
          </p:cNvPr>
          <p:cNvSpPr txBox="1"/>
          <p:nvPr/>
        </p:nvSpPr>
        <p:spPr>
          <a:xfrm>
            <a:off x="6572182" y="3662959"/>
            <a:ext cx="2580965" cy="2568722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 fontScale="925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Over 1,6000 children are admitted to hospital with accidental injuries each year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9699DA-1771-463E-801F-5DEF6E4C589B}"/>
              </a:ext>
            </a:extLst>
          </p:cNvPr>
          <p:cNvSpPr/>
          <p:nvPr/>
        </p:nvSpPr>
        <p:spPr>
          <a:xfrm>
            <a:off x="9617811" y="5606946"/>
            <a:ext cx="2951664" cy="2951664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5A3D291-AACB-4E6E-B648-1CCAB7434F28}"/>
              </a:ext>
            </a:extLst>
          </p:cNvPr>
          <p:cNvSpPr/>
          <p:nvPr/>
        </p:nvSpPr>
        <p:spPr>
          <a:xfrm>
            <a:off x="9818271" y="5505268"/>
            <a:ext cx="2951664" cy="2951664"/>
          </a:xfrm>
          <a:prstGeom prst="ellipse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E09303A-7724-45FF-8743-D56F88B20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742" y="6047454"/>
            <a:ext cx="1307802" cy="3974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6DEE5BF-A169-4628-8914-C03FA240C2AA}"/>
              </a:ext>
            </a:extLst>
          </p:cNvPr>
          <p:cNvSpPr txBox="1"/>
          <p:nvPr/>
        </p:nvSpPr>
        <p:spPr>
          <a:xfrm>
            <a:off x="647439" y="580169"/>
            <a:ext cx="5644304" cy="1440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outcomes</a:t>
            </a:r>
            <a:endParaRPr lang="en-US" dirty="0">
              <a:solidFill>
                <a:srgbClr val="1E2A5A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3A9C91-8BFE-44C4-A4AF-DDB8F7565798}"/>
              </a:ext>
            </a:extLst>
          </p:cNvPr>
          <p:cNvSpPr/>
          <p:nvPr/>
        </p:nvSpPr>
        <p:spPr>
          <a:xfrm>
            <a:off x="647439" y="1454492"/>
            <a:ext cx="47845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health and wellbeing of children in Norfolk is generally better than the England average but not the East of England average. 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Infant and child mortality rates are similar to the England average.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percentage of women smoking in pregnancy is higher than the England average.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Obesity levels are similar to the England average.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admissions for injuries are high for &lt;15 year olds.</a:t>
            </a:r>
          </a:p>
        </p:txBody>
      </p:sp>
    </p:spTree>
    <p:extLst>
      <p:ext uri="{BB962C8B-B14F-4D97-AF65-F5344CB8AC3E}">
        <p14:creationId xmlns:p14="http://schemas.microsoft.com/office/powerpoint/2010/main" val="316677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17BA084-65F3-4704-B50F-38AC33AD0D21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247ADE-FC06-4FD9-94E0-D174A0A3C62E}"/>
              </a:ext>
            </a:extLst>
          </p:cNvPr>
          <p:cNvSpPr/>
          <p:nvPr/>
        </p:nvSpPr>
        <p:spPr>
          <a:xfrm>
            <a:off x="6527383" y="-1382230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C85D5B-550D-4328-9F42-E2483619B983}"/>
              </a:ext>
            </a:extLst>
          </p:cNvPr>
          <p:cNvSpPr txBox="1"/>
          <p:nvPr/>
        </p:nvSpPr>
        <p:spPr>
          <a:xfrm>
            <a:off x="5561317" y="479535"/>
            <a:ext cx="3096395" cy="3081708"/>
          </a:xfrm>
          <a:prstGeom prst="ellipse">
            <a:avLst/>
          </a:prstGeom>
          <a:solidFill>
            <a:srgbClr val="F26631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rate of family homelessness is better than the England average.</a:t>
            </a:r>
          </a:p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94BADD-3A05-4206-9EAC-C945E8B8B2ED}"/>
              </a:ext>
            </a:extLst>
          </p:cNvPr>
          <p:cNvSpPr txBox="1"/>
          <p:nvPr/>
        </p:nvSpPr>
        <p:spPr>
          <a:xfrm>
            <a:off x="9100572" y="2475141"/>
            <a:ext cx="2443989" cy="2483018"/>
          </a:xfrm>
          <a:prstGeom prst="ellipse">
            <a:avLst/>
          </a:prstGeom>
          <a:solidFill>
            <a:srgbClr val="009290"/>
          </a:solidFill>
          <a:effectLst>
            <a:outerShdw dist="114300" dir="2700000" sx="101000" sy="101000" algn="tl" rotWithShape="0">
              <a:prstClr val="black">
                <a:alpha val="10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</a:rPr>
              <a:t>18% of children aged &lt;16 years live in poverty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459AB5-093B-459F-9A83-5DB7BBA68DFC}"/>
              </a:ext>
            </a:extLst>
          </p:cNvPr>
          <p:cNvSpPr txBox="1"/>
          <p:nvPr/>
        </p:nvSpPr>
        <p:spPr>
          <a:xfrm>
            <a:off x="5874820" y="3662958"/>
            <a:ext cx="3278327" cy="3059813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20 girls aged under 18 conceived for every 1,000 women aged 15-17 years in Norfolk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9699DA-1771-463E-801F-5DEF6E4C589B}"/>
              </a:ext>
            </a:extLst>
          </p:cNvPr>
          <p:cNvSpPr/>
          <p:nvPr/>
        </p:nvSpPr>
        <p:spPr>
          <a:xfrm>
            <a:off x="9617811" y="5606946"/>
            <a:ext cx="2951664" cy="2951664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5A3D291-AACB-4E6E-B648-1CCAB7434F28}"/>
              </a:ext>
            </a:extLst>
          </p:cNvPr>
          <p:cNvSpPr/>
          <p:nvPr/>
        </p:nvSpPr>
        <p:spPr>
          <a:xfrm>
            <a:off x="9818271" y="5505268"/>
            <a:ext cx="2951664" cy="2951664"/>
          </a:xfrm>
          <a:prstGeom prst="ellipse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E09303A-7724-45FF-8743-D56F88B20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742" y="6047454"/>
            <a:ext cx="1307802" cy="3974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6DEE5BF-A169-4628-8914-C03FA240C2AA}"/>
              </a:ext>
            </a:extLst>
          </p:cNvPr>
          <p:cNvSpPr txBox="1"/>
          <p:nvPr/>
        </p:nvSpPr>
        <p:spPr>
          <a:xfrm>
            <a:off x="647439" y="580169"/>
            <a:ext cx="5644304" cy="1440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Socio-economic outcomes</a:t>
            </a:r>
            <a:endParaRPr lang="en-US" dirty="0">
              <a:solidFill>
                <a:srgbClr val="1E2A5A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3A9C91-8BFE-44C4-A4AF-DDB8F7565798}"/>
              </a:ext>
            </a:extLst>
          </p:cNvPr>
          <p:cNvSpPr/>
          <p:nvPr/>
        </p:nvSpPr>
        <p:spPr>
          <a:xfrm>
            <a:off x="647439" y="2157392"/>
            <a:ext cx="478452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poverty is better than the England average. </a:t>
            </a:r>
          </a:p>
          <a:p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GCSE achievement: only 55% of young people gain five or more GCSEs at A* to C grade including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maths and English.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Teenage pregnancy rates have fallen to below England average but the average rate hides higher levels in Great Yarmouth &amp; Norwich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8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17BA084-65F3-4704-B50F-38AC33AD0D21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247ADE-FC06-4FD9-94E0-D174A0A3C62E}"/>
              </a:ext>
            </a:extLst>
          </p:cNvPr>
          <p:cNvSpPr/>
          <p:nvPr/>
        </p:nvSpPr>
        <p:spPr>
          <a:xfrm>
            <a:off x="6527383" y="-1382230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C85D5B-550D-4328-9F42-E2483619B983}"/>
              </a:ext>
            </a:extLst>
          </p:cNvPr>
          <p:cNvSpPr txBox="1"/>
          <p:nvPr/>
        </p:nvSpPr>
        <p:spPr>
          <a:xfrm>
            <a:off x="5561317" y="479535"/>
            <a:ext cx="3096395" cy="3081708"/>
          </a:xfrm>
          <a:prstGeom prst="ellipse">
            <a:avLst/>
          </a:prstGeom>
          <a:solidFill>
            <a:srgbClr val="F26631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Admissions for self harm are higher  than the England average. 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459AB5-093B-459F-9A83-5DB7BBA68DFC}"/>
              </a:ext>
            </a:extLst>
          </p:cNvPr>
          <p:cNvSpPr txBox="1"/>
          <p:nvPr/>
        </p:nvSpPr>
        <p:spPr>
          <a:xfrm>
            <a:off x="6572182" y="3662959"/>
            <a:ext cx="2580965" cy="2568722"/>
          </a:xfrm>
          <a:prstGeom prst="ellipse">
            <a:avLst/>
          </a:prstGeom>
          <a:solidFill>
            <a:srgbClr val="9B1E5C"/>
          </a:solidFill>
          <a:effectLst>
            <a:outerShdw dist="215900" dir="2700000" sx="97000" sy="97000" algn="tl" rotWithShape="0">
              <a:prstClr val="black">
                <a:alpha val="2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325 young people enter the youth justice system each year 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49699DA-1771-463E-801F-5DEF6E4C589B}"/>
              </a:ext>
            </a:extLst>
          </p:cNvPr>
          <p:cNvSpPr/>
          <p:nvPr/>
        </p:nvSpPr>
        <p:spPr>
          <a:xfrm>
            <a:off x="9617811" y="5606946"/>
            <a:ext cx="2951664" cy="2951664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5A3D291-AACB-4E6E-B648-1CCAB7434F28}"/>
              </a:ext>
            </a:extLst>
          </p:cNvPr>
          <p:cNvSpPr/>
          <p:nvPr/>
        </p:nvSpPr>
        <p:spPr>
          <a:xfrm>
            <a:off x="9818271" y="5505268"/>
            <a:ext cx="2951664" cy="2951664"/>
          </a:xfrm>
          <a:prstGeom prst="ellipse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E09303A-7724-45FF-8743-D56F88B20C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742" y="6047454"/>
            <a:ext cx="1307802" cy="3974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6DEE5BF-A169-4628-8914-C03FA240C2AA}"/>
              </a:ext>
            </a:extLst>
          </p:cNvPr>
          <p:cNvSpPr txBox="1"/>
          <p:nvPr/>
        </p:nvSpPr>
        <p:spPr>
          <a:xfrm>
            <a:off x="647439" y="580169"/>
            <a:ext cx="5644304" cy="1440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</a:t>
            </a:r>
          </a:p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en-US" dirty="0">
              <a:solidFill>
                <a:srgbClr val="1E2A5A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3A9C91-8BFE-44C4-A4AF-DDB8F7565798}"/>
              </a:ext>
            </a:extLst>
          </p:cNvPr>
          <p:cNvSpPr/>
          <p:nvPr/>
        </p:nvSpPr>
        <p:spPr>
          <a:xfrm>
            <a:off x="647439" y="2157392"/>
            <a:ext cx="478452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rate of young people aged &lt;18 admitted to hospital due to alcohol is decreasing and is lower than the England average.</a:t>
            </a:r>
          </a:p>
          <a:p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rate of young people aged under 18 being admitted for of self-harm is increasing. Nationally, levels of self-harm are higher among young women than young men.</a:t>
            </a:r>
          </a:p>
          <a:p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time entrants to youth justice are reducing but are higher than average</a:t>
            </a:r>
          </a:p>
        </p:txBody>
      </p:sp>
    </p:spTree>
    <p:extLst>
      <p:ext uri="{BB962C8B-B14F-4D97-AF65-F5344CB8AC3E}">
        <p14:creationId xmlns:p14="http://schemas.microsoft.com/office/powerpoint/2010/main" val="2511956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2F01178-71D0-4236-9E54-E86ECDC8D8E6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0CE4DFC-F57F-41B8-ACA7-9A1527B023E3}"/>
              </a:ext>
            </a:extLst>
          </p:cNvPr>
          <p:cNvSpPr/>
          <p:nvPr/>
        </p:nvSpPr>
        <p:spPr>
          <a:xfrm>
            <a:off x="5653825" y="-1631645"/>
            <a:ext cx="7238591" cy="7238591"/>
          </a:xfrm>
          <a:prstGeom prst="ellipse">
            <a:avLst/>
          </a:prstGeom>
          <a:solidFill>
            <a:srgbClr val="9B1E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BC414E4-43C2-4076-B692-4B1926210CC1}"/>
              </a:ext>
            </a:extLst>
          </p:cNvPr>
          <p:cNvSpPr/>
          <p:nvPr/>
        </p:nvSpPr>
        <p:spPr>
          <a:xfrm>
            <a:off x="9617811" y="5606946"/>
            <a:ext cx="2951664" cy="2951664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3712423-5C43-472A-A9E5-8A400184B05C}"/>
              </a:ext>
            </a:extLst>
          </p:cNvPr>
          <p:cNvSpPr/>
          <p:nvPr/>
        </p:nvSpPr>
        <p:spPr>
          <a:xfrm>
            <a:off x="9818271" y="5505268"/>
            <a:ext cx="2951664" cy="2951664"/>
          </a:xfrm>
          <a:prstGeom prst="ellipse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581F808-4B3A-4786-97BD-440EF3C08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742" y="6047454"/>
            <a:ext cx="1307802" cy="39740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4E2221-9A63-4D32-B7EE-3A7556D5A7D6}"/>
              </a:ext>
            </a:extLst>
          </p:cNvPr>
          <p:cNvSpPr txBox="1"/>
          <p:nvPr/>
        </p:nvSpPr>
        <p:spPr>
          <a:xfrm>
            <a:off x="6666288" y="1057126"/>
            <a:ext cx="5213664" cy="2927127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  <a:buClr>
                <a:srgbClr val="97BF0D"/>
              </a:buClr>
              <a:buSzPct val="102000"/>
            </a:pPr>
            <a:r>
              <a:rPr 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56 Educational Establishments  </a:t>
            </a:r>
          </a:p>
          <a:p>
            <a:pPr>
              <a:lnSpc>
                <a:spcPct val="150000"/>
              </a:lnSpc>
              <a:buClr>
                <a:srgbClr val="97BF0D"/>
              </a:buClr>
              <a:buSzPct val="102000"/>
            </a:pPr>
            <a:r>
              <a:rPr lang="en-GB" sz="36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11,088</a:t>
            </a:r>
            <a:r>
              <a:rPr lang="en-GB" sz="1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</a:p>
          <a:p>
            <a:pPr>
              <a:lnSpc>
                <a:spcPct val="150000"/>
              </a:lnSpc>
              <a:buClr>
                <a:srgbClr val="97BF0D"/>
              </a:buClr>
              <a:buSzPct val="102000"/>
            </a:pPr>
            <a:r>
              <a:rPr lang="en-GB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(school years 4–12, age 8-18)</a:t>
            </a:r>
          </a:p>
          <a:p>
            <a:pPr marL="285750" indent="-285750">
              <a:lnSpc>
                <a:spcPct val="150000"/>
              </a:lnSpc>
              <a:buClr>
                <a:srgbClr val="97BF0D"/>
              </a:buClr>
              <a:buSzPct val="102000"/>
              <a:buFont typeface="Wingdings" panose="05000000000000000000" pitchFamily="2" charset="2"/>
              <a:buChar char="ü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2302F1-639F-4274-BFAF-31B5F171AAA2}"/>
              </a:ext>
            </a:extLst>
          </p:cNvPr>
          <p:cNvSpPr txBox="1"/>
          <p:nvPr/>
        </p:nvSpPr>
        <p:spPr>
          <a:xfrm>
            <a:off x="647439" y="580168"/>
            <a:ext cx="5006386" cy="1776665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r>
              <a:rPr lang="en-GB" sz="4000" b="1" dirty="0">
                <a:solidFill>
                  <a:srgbClr val="98BF0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Norfolk Children and Young People Health and Wellbeing Survey</a:t>
            </a:r>
            <a:endParaRPr lang="en-US" dirty="0">
              <a:solidFill>
                <a:srgbClr val="98BF0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3BF78F-8997-445B-96B4-CEBDCE30316F}"/>
              </a:ext>
            </a:extLst>
          </p:cNvPr>
          <p:cNvSpPr/>
          <p:nvPr/>
        </p:nvSpPr>
        <p:spPr>
          <a:xfrm>
            <a:off x="625870" y="2395932"/>
            <a:ext cx="478452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Building on 2015 survey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Content agreed by stakeholder group including representative from Children Services, Constabulary, Education, Third Sector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Format adapted for primary, secondary &amp; Further Education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Completed during two weeks October 2017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Online, in lesson time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Supervised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8563A6-947D-4054-84C2-22D3E788D121}"/>
              </a:ext>
            </a:extLst>
          </p:cNvPr>
          <p:cNvSpPr/>
          <p:nvPr/>
        </p:nvSpPr>
        <p:spPr>
          <a:xfrm>
            <a:off x="4185434" y="5646045"/>
            <a:ext cx="4594279" cy="4594279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0818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2360768-CB2B-42B2-B37C-6D80808940EF}"/>
              </a:ext>
            </a:extLst>
          </p:cNvPr>
          <p:cNvSpPr/>
          <p:nvPr/>
        </p:nvSpPr>
        <p:spPr>
          <a:xfrm>
            <a:off x="9617811" y="5606946"/>
            <a:ext cx="2951664" cy="2951664"/>
          </a:xfrm>
          <a:prstGeom prst="ellipse">
            <a:avLst/>
          </a:prstGeom>
          <a:solidFill>
            <a:schemeClr val="tx1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AA8AD91-E5AE-4CEC-9F9D-A71965E69EDD}"/>
              </a:ext>
            </a:extLst>
          </p:cNvPr>
          <p:cNvSpPr/>
          <p:nvPr/>
        </p:nvSpPr>
        <p:spPr>
          <a:xfrm>
            <a:off x="9818271" y="5505268"/>
            <a:ext cx="2951664" cy="2951664"/>
          </a:xfrm>
          <a:prstGeom prst="ellipse">
            <a:avLst/>
          </a:pr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F71D16-F218-4599-95A3-9530CAA2E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9742" y="6047454"/>
            <a:ext cx="1307802" cy="3974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B891120-1747-436A-BBB8-1D118B72977D}"/>
              </a:ext>
            </a:extLst>
          </p:cNvPr>
          <p:cNvSpPr txBox="1"/>
          <p:nvPr/>
        </p:nvSpPr>
        <p:spPr>
          <a:xfrm>
            <a:off x="603863" y="694577"/>
            <a:ext cx="6508370" cy="611068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GB" sz="4000" b="1" dirty="0">
                <a:solidFill>
                  <a:srgbClr val="1E2A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Topics Included</a:t>
            </a:r>
            <a:endParaRPr lang="en-US" dirty="0">
              <a:solidFill>
                <a:srgbClr val="1E2A5A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C524AE-E84D-4AF1-92B0-A66047ABF364}"/>
              </a:ext>
            </a:extLst>
          </p:cNvPr>
          <p:cNvSpPr txBox="1"/>
          <p:nvPr/>
        </p:nvSpPr>
        <p:spPr>
          <a:xfrm>
            <a:off x="1644336" y="1657331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Demographics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F4B588-2D44-4867-8F07-12362DD3A4EF}"/>
              </a:ext>
            </a:extLst>
          </p:cNvPr>
          <p:cNvSpPr txBox="1"/>
          <p:nvPr/>
        </p:nvSpPr>
        <p:spPr>
          <a:xfrm>
            <a:off x="730248" y="1657331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C84BF3-E864-4B6B-9E4E-EE17FEC92435}"/>
              </a:ext>
            </a:extLst>
          </p:cNvPr>
          <p:cNvSpPr txBox="1"/>
          <p:nvPr/>
        </p:nvSpPr>
        <p:spPr>
          <a:xfrm>
            <a:off x="1644336" y="2554977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Attitudes to school/college</a:t>
            </a:r>
          </a:p>
          <a:p>
            <a:pPr>
              <a:buClr>
                <a:srgbClr val="97BF0D"/>
              </a:buClr>
              <a:buSzPct val="102000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</a:t>
            </a:r>
          </a:p>
          <a:p>
            <a:pPr>
              <a:buClr>
                <a:srgbClr val="97BF0D"/>
              </a:buClr>
              <a:buSzPct val="102000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4A661D-2AB0-45C7-9553-186594A486DB}"/>
              </a:ext>
            </a:extLst>
          </p:cNvPr>
          <p:cNvSpPr txBox="1"/>
          <p:nvPr/>
        </p:nvSpPr>
        <p:spPr>
          <a:xfrm>
            <a:off x="730248" y="2554977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228C10-4666-4E7C-B143-A4025AA98175}"/>
              </a:ext>
            </a:extLst>
          </p:cNvPr>
          <p:cNvSpPr txBox="1"/>
          <p:nvPr/>
        </p:nvSpPr>
        <p:spPr>
          <a:xfrm>
            <a:off x="1644336" y="3518435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Bullying</a:t>
            </a:r>
          </a:p>
          <a:p>
            <a:pPr>
              <a:buClr>
                <a:srgbClr val="97BF0D"/>
              </a:buClr>
              <a:buSzPct val="102000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pPr>
              <a:buClr>
                <a:srgbClr val="97BF0D"/>
              </a:buClr>
              <a:buSzPct val="102000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672C27-E8E1-46F8-B390-5ED6E4BBAC91}"/>
              </a:ext>
            </a:extLst>
          </p:cNvPr>
          <p:cNvSpPr txBox="1"/>
          <p:nvPr/>
        </p:nvSpPr>
        <p:spPr>
          <a:xfrm>
            <a:off x="730248" y="3518435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AB347F-D01C-4EE7-9E66-5E081443956C}"/>
              </a:ext>
            </a:extLst>
          </p:cNvPr>
          <p:cNvSpPr txBox="1"/>
          <p:nvPr/>
        </p:nvSpPr>
        <p:spPr>
          <a:xfrm>
            <a:off x="6406836" y="1657331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services</a:t>
            </a:r>
          </a:p>
          <a:p>
            <a:pPr>
              <a:buClr>
                <a:srgbClr val="97BF0D"/>
              </a:buClr>
              <a:buSzPct val="102000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14DAF-63FA-4721-B183-7CD12F8C58CB}"/>
              </a:ext>
            </a:extLst>
          </p:cNvPr>
          <p:cNvSpPr txBox="1"/>
          <p:nvPr/>
        </p:nvSpPr>
        <p:spPr>
          <a:xfrm>
            <a:off x="5492748" y="1657331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AB95EE-7618-498B-B9E6-EC43C823427E}"/>
              </a:ext>
            </a:extLst>
          </p:cNvPr>
          <p:cNvSpPr txBox="1"/>
          <p:nvPr/>
        </p:nvSpPr>
        <p:spPr>
          <a:xfrm>
            <a:off x="6406836" y="2619840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</a:p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Weight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31395E7-4BCD-4474-9F5B-80605B9A72D6}"/>
              </a:ext>
            </a:extLst>
          </p:cNvPr>
          <p:cNvSpPr txBox="1"/>
          <p:nvPr/>
        </p:nvSpPr>
        <p:spPr>
          <a:xfrm>
            <a:off x="5492748" y="2619840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9B6E1C-9900-4B34-BDA9-86A3CFFF1140}"/>
              </a:ext>
            </a:extLst>
          </p:cNvPr>
          <p:cNvSpPr txBox="1"/>
          <p:nvPr/>
        </p:nvSpPr>
        <p:spPr>
          <a:xfrm>
            <a:off x="6406836" y="3518435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Habits</a:t>
            </a:r>
          </a:p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Phone Use</a:t>
            </a:r>
          </a:p>
          <a:p>
            <a:pPr>
              <a:buClr>
                <a:srgbClr val="97BF0D"/>
              </a:buClr>
              <a:buSzPct val="102000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2DCA53-7367-45EA-889A-F844D6800F26}"/>
              </a:ext>
            </a:extLst>
          </p:cNvPr>
          <p:cNvSpPr txBox="1"/>
          <p:nvPr/>
        </p:nvSpPr>
        <p:spPr>
          <a:xfrm>
            <a:off x="5492748" y="3518435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B1F462-3231-47B0-9EA6-5B12713D9273}"/>
              </a:ext>
            </a:extLst>
          </p:cNvPr>
          <p:cNvSpPr txBox="1"/>
          <p:nvPr/>
        </p:nvSpPr>
        <p:spPr>
          <a:xfrm>
            <a:off x="1657036" y="4432026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Aspirations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0340230-F40A-41CB-9A42-45663429B9A0}"/>
              </a:ext>
            </a:extLst>
          </p:cNvPr>
          <p:cNvSpPr txBox="1"/>
          <p:nvPr/>
        </p:nvSpPr>
        <p:spPr>
          <a:xfrm>
            <a:off x="742948" y="4432026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C3545E-AF80-46C2-B9D2-7E106EC4F311}"/>
              </a:ext>
            </a:extLst>
          </p:cNvPr>
          <p:cNvSpPr txBox="1"/>
          <p:nvPr/>
        </p:nvSpPr>
        <p:spPr>
          <a:xfrm>
            <a:off x="6419536" y="4432026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Emotional Health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BCEA821-39BF-4C22-B7D2-A7C3800ABC07}"/>
              </a:ext>
            </a:extLst>
          </p:cNvPr>
          <p:cNvSpPr txBox="1"/>
          <p:nvPr/>
        </p:nvSpPr>
        <p:spPr>
          <a:xfrm>
            <a:off x="5505448" y="4432026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A2D10B-6969-487F-9D9B-DC41C71ECBC0}"/>
              </a:ext>
            </a:extLst>
          </p:cNvPr>
          <p:cNvSpPr txBox="1"/>
          <p:nvPr/>
        </p:nvSpPr>
        <p:spPr>
          <a:xfrm>
            <a:off x="1644336" y="5423046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</a:p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Alcohol</a:t>
            </a:r>
          </a:p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Smoking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2B8CFB-922B-4FE2-8771-7E37B83093B5}"/>
              </a:ext>
            </a:extLst>
          </p:cNvPr>
          <p:cNvSpPr txBox="1"/>
          <p:nvPr/>
        </p:nvSpPr>
        <p:spPr>
          <a:xfrm>
            <a:off x="742948" y="5342372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08803EA-6DB4-4B9D-B8E5-8E00D92DBCD5}"/>
              </a:ext>
            </a:extLst>
          </p:cNvPr>
          <p:cNvSpPr txBox="1"/>
          <p:nvPr/>
        </p:nvSpPr>
        <p:spPr>
          <a:xfrm>
            <a:off x="6419536" y="5342372"/>
            <a:ext cx="3411435" cy="91034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Police &amp; Crime</a:t>
            </a:r>
          </a:p>
          <a:p>
            <a:pPr>
              <a:buClr>
                <a:srgbClr val="97BF0D"/>
              </a:buClr>
              <a:buSzPct val="102000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 Safety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885D4C-DBCE-415C-975E-50F0ACD9CBA1}"/>
              </a:ext>
            </a:extLst>
          </p:cNvPr>
          <p:cNvSpPr txBox="1"/>
          <p:nvPr/>
        </p:nvSpPr>
        <p:spPr>
          <a:xfrm>
            <a:off x="5505448" y="5342372"/>
            <a:ext cx="613980" cy="611068"/>
          </a:xfrm>
          <a:prstGeom prst="ellipse">
            <a:avLst/>
          </a:prstGeom>
          <a:solidFill>
            <a:srgbClr val="1E2A5A"/>
          </a:solidFill>
          <a:effectLst>
            <a:outerShdw dist="101600" dir="2700000" sx="101000" sy="101000" algn="tl" rotWithShape="0">
              <a:prstClr val="black">
                <a:alpha val="14000"/>
              </a:prstClr>
            </a:outerShdw>
          </a:effectLst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6A070B-F4F5-4A01-8049-4856A07BE2C0}"/>
              </a:ext>
            </a:extLst>
          </p:cNvPr>
          <p:cNvSpPr/>
          <p:nvPr/>
        </p:nvSpPr>
        <p:spPr>
          <a:xfrm>
            <a:off x="0" y="0"/>
            <a:ext cx="12192000" cy="118437"/>
          </a:xfrm>
          <a:prstGeom prst="rect">
            <a:avLst/>
          </a:prstGeom>
          <a:solidFill>
            <a:srgbClr val="98BF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43CF376-2D6E-4B9E-A84C-0E94C2722ED6}"/>
              </a:ext>
            </a:extLst>
          </p:cNvPr>
          <p:cNvSpPr/>
          <p:nvPr/>
        </p:nvSpPr>
        <p:spPr>
          <a:xfrm>
            <a:off x="8919152" y="-3885928"/>
            <a:ext cx="6181747" cy="6181747"/>
          </a:xfrm>
          <a:prstGeom prst="ellipse">
            <a:avLst/>
          </a:prstGeom>
          <a:solidFill>
            <a:srgbClr val="97BF0D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40039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605240"/>
            <a:ext cx="4414837" cy="53050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891" y="605240"/>
            <a:ext cx="4218798" cy="498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8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3669</TotalTime>
  <Words>544</Words>
  <Application>Microsoft Office PowerPoint</Application>
  <PresentationFormat>Widescreen</PresentationFormat>
  <Paragraphs>125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Norfolk Futures: Corporate Priorities</dc:title>
  <dc:creator>McDiarmid, Fiona</dc:creator>
  <cp:lastModifiedBy>Elaine</cp:lastModifiedBy>
  <cp:revision>243</cp:revision>
  <cp:lastPrinted>2017-09-26T07:52:19Z</cp:lastPrinted>
  <dcterms:created xsi:type="dcterms:W3CDTF">2017-09-20T15:18:56Z</dcterms:created>
  <dcterms:modified xsi:type="dcterms:W3CDTF">2018-06-04T10:42:43Z</dcterms:modified>
</cp:coreProperties>
</file>