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8" r:id="rId4"/>
    <p:sldId id="278" r:id="rId5"/>
    <p:sldId id="277" r:id="rId6"/>
    <p:sldId id="257" r:id="rId7"/>
    <p:sldId id="270" r:id="rId8"/>
    <p:sldId id="259" r:id="rId9"/>
    <p:sldId id="272" r:id="rId10"/>
    <p:sldId id="275" r:id="rId11"/>
    <p:sldId id="260" r:id="rId12"/>
    <p:sldId id="261" r:id="rId13"/>
    <p:sldId id="26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316" y="9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0706-9D2F-414E-8F24-DEC5432B027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B54F-9DDC-4860-8419-E7923525F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54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Create 3 ideas that could</a:t>
            </a:r>
            <a:r>
              <a:rPr lang="en-GB" baseline="0" dirty="0" smtClean="0"/>
              <a:t> raise awareness of your charity this month?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88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3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3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5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0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D83A8-0454-4F81-B75C-C11557240DE2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701675"/>
            <a:ext cx="4587875" cy="3440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2" y="4351487"/>
            <a:ext cx="5048250" cy="4141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thinking that goes into the plan is the least understood and most ignored part of strategy development.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8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Wave Effect</a:t>
            </a:r>
          </a:p>
          <a:p>
            <a:endParaRPr lang="en-GB" dirty="0"/>
          </a:p>
          <a:p>
            <a:r>
              <a:rPr lang="en-GB" dirty="0" smtClean="0"/>
              <a:t>Write down what you think each position means?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60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0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0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Whose in your world game: write down 3 people that could make a positive impact on your</a:t>
            </a:r>
            <a:r>
              <a:rPr lang="en-GB" baseline="0" dirty="0" smtClean="0"/>
              <a:t> charity (Jamie Oliver illustration)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B54F-9DDC-4860-8419-E7923525F7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9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4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6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6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7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9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9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3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7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5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9F8D-CD75-4216-92E9-64FC153912B5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075A-1E0B-4428-ACB3-6ADDCCD1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1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53" y="5805264"/>
            <a:ext cx="1857547" cy="84434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781772" cy="445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94180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Building a </a:t>
            </a:r>
            <a:br>
              <a:rPr lang="en-GB" sz="5400" dirty="0" smtClean="0">
                <a:latin typeface="Arial" pitchFamily="34" charset="0"/>
                <a:cs typeface="Arial" pitchFamily="34" charset="0"/>
              </a:rPr>
            </a:br>
            <a:r>
              <a:rPr lang="en-GB" sz="5400" dirty="0" smtClean="0">
                <a:latin typeface="Arial" pitchFamily="34" charset="0"/>
                <a:cs typeface="Arial" pitchFamily="34" charset="0"/>
              </a:rPr>
              <a:t>Fundraising </a:t>
            </a:r>
            <a:r>
              <a:rPr lang="en-GB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Strategy</a:t>
            </a:r>
            <a:endParaRPr lang="en-GB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75" y="4221818"/>
            <a:ext cx="4002625" cy="266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Pre Approach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Why would a company partner with you?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What do you want? </a:t>
            </a:r>
            <a:r>
              <a:rPr lang="en-GB" sz="1600" dirty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What do they want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Think through:  contract, reputation management, advertising, keeping them happy, renewing the partnership, who do they work with?</a:t>
            </a:r>
          </a:p>
          <a:p>
            <a:pPr marL="0" indent="0"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How do I find the company and right person to speak to?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First contact – telephone, e-mail, in person?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Elevator pitch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What is your need?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Why them?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Sealing the deal</a:t>
            </a:r>
          </a:p>
          <a:p>
            <a:pPr marL="0" indent="0"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Post Approach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Your in a relationship, all relationships need work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rgbClr val="EA0000"/>
                </a:solidFill>
                <a:latin typeface="Arial" pitchFamily="34" charset="0"/>
                <a:cs typeface="Arial" pitchFamily="34" charset="0"/>
              </a:rPr>
              <a:t>3 Companies you could approach?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Corporate Giving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Donor 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5877272"/>
            <a:ext cx="1858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64337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Who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Individuals, families, children, schools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(whose in your world?)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Sponsorship, fundraisers, monthly giving, in-kind, one off gift, events, major donors 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Momentum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GB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Snow ball effect – set realistic targets to start with (family, friends and colleagues)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02" y="4725144"/>
            <a:ext cx="2355726" cy="163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1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Raising Awareness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5877272"/>
            <a:ext cx="1858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29" y="4288729"/>
            <a:ext cx="3054531" cy="203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47864" y="4725144"/>
            <a:ext cx="2353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K.I.S.S</a:t>
            </a:r>
            <a:endParaRPr lang="en-US" sz="6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Fundraising and marketing campaigns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Social Media – FB, Twitter, Instagram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Media – TV, Newspapers, Magazines, Radio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Have fun as a charity – Break Charity: </a:t>
            </a:r>
            <a:r>
              <a:rPr lang="en-GB" dirty="0" err="1" smtClean="0"/>
              <a:t>GoGoDragons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43" y="1844824"/>
            <a:ext cx="2390297" cy="16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573016"/>
            <a:ext cx="73156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Life line of any charity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You can never have enough - RECRUIT 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They are free so reward and thank them </a:t>
            </a:r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i="1" dirty="0" smtClean="0"/>
              <a:t>(Just Add Spice – time </a:t>
            </a:r>
            <a:r>
              <a:rPr lang="en-GB" i="1" dirty="0"/>
              <a:t>c</a:t>
            </a:r>
            <a:r>
              <a:rPr lang="en-GB" i="1" dirty="0" smtClean="0"/>
              <a:t>redits) </a:t>
            </a:r>
          </a:p>
          <a:p>
            <a:r>
              <a:rPr lang="en-GB" dirty="0"/>
              <a:t>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They represent you – training, values, passion, smile,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Volunteers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460376"/>
            <a:ext cx="6400800" cy="1752600"/>
          </a:xfrm>
        </p:spPr>
        <p:txBody>
          <a:bodyPr/>
          <a:lstStyle/>
          <a:p>
            <a:r>
              <a:rPr lang="en-GB" dirty="0" smtClean="0"/>
              <a:t>“A leader is someone who knows the way, goes the way, and shows the way” – John Maxwell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53" y="5805264"/>
            <a:ext cx="1857547" cy="84434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82" y="3474318"/>
            <a:ext cx="31051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2443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Building a </a:t>
            </a:r>
            <a:br>
              <a:rPr lang="en-GB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Fundraising </a:t>
            </a:r>
            <a:r>
              <a:rPr lang="en-GB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en-GB" dirty="0"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53" y="5805264"/>
            <a:ext cx="1857547" cy="844340"/>
          </a:xfrm>
          <a:prstGeom prst="rect">
            <a:avLst/>
          </a:prstGeom>
        </p:spPr>
      </p:pic>
      <p:pic>
        <p:nvPicPr>
          <p:cNvPr id="7170" name="Picture 2" descr="Image result for q &amp;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39" y="2780928"/>
            <a:ext cx="5594773" cy="30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53" y="5805264"/>
            <a:ext cx="1857547" cy="844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2413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Fundraising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Strategies</a:t>
            </a:r>
            <a:endParaRPr lang="en-GB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9995"/>
            <a:ext cx="8676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What are the Course Aims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  <a:p>
            <a:r>
              <a:rPr lang="en-GB" b="1" dirty="0"/>
              <a:t>The aim of this </a:t>
            </a:r>
            <a:r>
              <a:rPr lang="en-GB" b="1" dirty="0" smtClean="0"/>
              <a:t>seminar </a:t>
            </a:r>
            <a:r>
              <a:rPr lang="en-GB" b="1" dirty="0"/>
              <a:t>is to grow confidence in your fundraising skills, develop a fundraising plan of action, creative ways to raise income through a multi-channel fundraising strategy 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What are the Learning </a:t>
            </a:r>
            <a:r>
              <a:rPr lang="en-GB" b="1" dirty="0" smtClean="0">
                <a:solidFill>
                  <a:srgbClr val="FF0000"/>
                </a:solidFill>
              </a:rPr>
              <a:t>Outcomes?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endParaRPr lang="en-GB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b="1" dirty="0" smtClean="0"/>
              <a:t>Learn </a:t>
            </a:r>
            <a:r>
              <a:rPr lang="en-GB" b="1" dirty="0"/>
              <a:t>about a multi-channel approach to </a:t>
            </a:r>
            <a:r>
              <a:rPr lang="en-GB" b="1" dirty="0" smtClean="0"/>
              <a:t>fundraising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Develop a framework for your fundraising plan and </a:t>
            </a:r>
            <a:r>
              <a:rPr lang="en-GB" b="1" dirty="0" smtClean="0"/>
              <a:t>calendar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b="1" dirty="0"/>
              <a:t>Grow your skills and confidence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b="1" dirty="0"/>
              <a:t>Learn techniques and enhance your knowledge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b="1" dirty="0"/>
              <a:t>Overview of grant writing, donor acquisition and raising awareness </a:t>
            </a: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7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How do we achieve our vision?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368152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“By failing to prepare, you are preparing to fail” – Benjamin Franklin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53" y="5805264"/>
            <a:ext cx="1857547" cy="844340"/>
          </a:xfrm>
          <a:prstGeom prst="rect">
            <a:avLst/>
          </a:prstGeom>
        </p:spPr>
      </p:pic>
      <p:sp>
        <p:nvSpPr>
          <p:cNvPr id="7" name="AutoShape 2" descr="Image result for inside elevato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13" y="2420888"/>
            <a:ext cx="3123431" cy="20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61" y="20455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61" y="474002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30" y="4941168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352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30" y="404664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72" y="2437726"/>
            <a:ext cx="2790333" cy="20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85184"/>
            <a:ext cx="3009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80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8"/>
          <p:cNvGrpSpPr>
            <a:grpSpLocks/>
          </p:cNvGrpSpPr>
          <p:nvPr/>
        </p:nvGrpSpPr>
        <p:grpSpPr bwMode="auto">
          <a:xfrm>
            <a:off x="428625" y="142875"/>
            <a:ext cx="8286750" cy="6429375"/>
            <a:chOff x="1500145" y="1025464"/>
            <a:chExt cx="5886466" cy="5405938"/>
          </a:xfrm>
        </p:grpSpPr>
        <p:sp>
          <p:nvSpPr>
            <p:cNvPr id="13315" name="AutoShape 3"/>
            <p:cNvSpPr>
              <a:spLocks noChangeAspect="1" noChangeArrowheads="1"/>
            </p:cNvSpPr>
            <p:nvPr/>
          </p:nvSpPr>
          <p:spPr bwMode="auto">
            <a:xfrm>
              <a:off x="1500145" y="1025464"/>
              <a:ext cx="5886466" cy="540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043113" y="1477963"/>
              <a:ext cx="2057400" cy="800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>
                  <a:solidFill>
                    <a:schemeClr val="bg1"/>
                  </a:solidFill>
                  <a:latin typeface="Arial Narrow" pitchFamily="34" charset="0"/>
                </a:rPr>
                <a:t>Strategic Thinking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i="1">
                  <a:solidFill>
                    <a:schemeClr val="bg1"/>
                  </a:solidFill>
                  <a:latin typeface="Arial Narrow" pitchFamily="34" charset="0"/>
                </a:rPr>
                <a:t>Generating Options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 i="1">
                  <a:solidFill>
                    <a:schemeClr val="bg1"/>
                  </a:solidFill>
                  <a:latin typeface="Arial Narrow" pitchFamily="34" charset="0"/>
                </a:rPr>
                <a:t>What might happen?</a:t>
              </a:r>
              <a:endParaRPr lang="en-AU" alt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058349" y="3317108"/>
              <a:ext cx="2058987" cy="8329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>
                  <a:solidFill>
                    <a:srgbClr val="000000"/>
                  </a:solidFill>
                  <a:latin typeface="Arial Narrow" pitchFamily="34" charset="0"/>
                </a:rPr>
                <a:t>Strategic Decision Making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i="1">
                  <a:solidFill>
                    <a:srgbClr val="000000"/>
                  </a:solidFill>
                  <a:latin typeface="Arial Narrow" pitchFamily="34" charset="0"/>
                </a:rPr>
                <a:t>Making choices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 i="1">
                  <a:solidFill>
                    <a:srgbClr val="000000"/>
                  </a:solidFill>
                  <a:latin typeface="Arial Narrow" pitchFamily="34" charset="0"/>
                </a:rPr>
                <a:t>What will we do?</a:t>
              </a:r>
              <a:endParaRPr lang="en-AU" altLang="en-US" sz="1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071688" y="5087938"/>
              <a:ext cx="2057400" cy="800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>
                  <a:solidFill>
                    <a:srgbClr val="000000"/>
                  </a:solidFill>
                  <a:latin typeface="Arial Narrow" pitchFamily="34" charset="0"/>
                </a:rPr>
                <a:t>Strategic Planning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i="1">
                  <a:solidFill>
                    <a:srgbClr val="000000"/>
                  </a:solidFill>
                  <a:latin typeface="Arial Narrow" pitchFamily="34" charset="0"/>
                </a:rPr>
                <a:t>Taking Action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 i="1">
                  <a:solidFill>
                    <a:srgbClr val="000000"/>
                  </a:solidFill>
                  <a:latin typeface="Arial Narrow" pitchFamily="34" charset="0"/>
                </a:rPr>
                <a:t>How will we do it?</a:t>
              </a:r>
              <a:endParaRPr lang="en-AU" altLang="en-US" sz="1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5024438" y="1458913"/>
              <a:ext cx="1600200" cy="800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5367338" y="1668463"/>
              <a:ext cx="914400" cy="342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>
                  <a:solidFill>
                    <a:schemeClr val="bg1"/>
                  </a:solidFill>
                  <a:latin typeface="Arial Narrow" pitchFamily="34" charset="0"/>
                </a:rPr>
                <a:t>Options</a:t>
              </a:r>
              <a:endParaRPr lang="en-AU" altLang="en-US" sz="1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043488" y="3278188"/>
              <a:ext cx="1600200" cy="8001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255331" y="3552150"/>
              <a:ext cx="1114438" cy="3429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>
                  <a:solidFill>
                    <a:srgbClr val="000000"/>
                  </a:solidFill>
                  <a:latin typeface="Arial Narrow" pitchFamily="34" charset="0"/>
                </a:rPr>
                <a:t>Decisions</a:t>
              </a:r>
              <a:endParaRPr lang="en-AU" altLang="en-US" sz="1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5024438" y="5087938"/>
              <a:ext cx="1600200" cy="8016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5319713" y="5354638"/>
              <a:ext cx="914400" cy="3429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40404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40404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40404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40404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40404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600" b="1">
                  <a:solidFill>
                    <a:srgbClr val="000000"/>
                  </a:solidFill>
                  <a:latin typeface="Arial Narrow" pitchFamily="34" charset="0"/>
                </a:rPr>
                <a:t>Actions</a:t>
              </a:r>
              <a:endParaRPr lang="en-AU" altLang="en-US" sz="1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4119563" y="1925638"/>
              <a:ext cx="91440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H="1">
              <a:off x="2957513" y="1954213"/>
              <a:ext cx="2057400" cy="137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4149725" y="3735388"/>
              <a:ext cx="9128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H="1">
              <a:off x="3032125" y="3773488"/>
              <a:ext cx="1992313" cy="13223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4138613" y="5564188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16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Fundraising Pillars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5877272"/>
            <a:ext cx="1858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St\Desktop\Charity Edge\7 Pillars of Fundrais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1412776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Planning the year/calendar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5877272"/>
            <a:ext cx="1858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46802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646802"/>
            <a:ext cx="1368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Position 1 </a:t>
            </a:r>
          </a:p>
          <a:p>
            <a:endParaRPr lang="en-GB" dirty="0"/>
          </a:p>
          <a:p>
            <a:r>
              <a:rPr lang="en-GB" dirty="0" smtClean="0"/>
              <a:t>You</a:t>
            </a:r>
          </a:p>
          <a:p>
            <a:endParaRPr lang="en-GB" dirty="0"/>
          </a:p>
          <a:p>
            <a:r>
              <a:rPr lang="en-GB" dirty="0" smtClean="0"/>
              <a:t>Position 2</a:t>
            </a:r>
          </a:p>
          <a:p>
            <a:endParaRPr lang="en-GB" dirty="0"/>
          </a:p>
          <a:p>
            <a:r>
              <a:rPr lang="en-GB" dirty="0" smtClean="0"/>
              <a:t>Leaders</a:t>
            </a:r>
          </a:p>
          <a:p>
            <a:endParaRPr lang="en-GB" dirty="0"/>
          </a:p>
          <a:p>
            <a:r>
              <a:rPr lang="en-GB" dirty="0" smtClean="0"/>
              <a:t>Position 3</a:t>
            </a:r>
          </a:p>
          <a:p>
            <a:endParaRPr lang="en-GB" dirty="0"/>
          </a:p>
          <a:p>
            <a:r>
              <a:rPr lang="en-GB" dirty="0" smtClean="0"/>
              <a:t>Participants</a:t>
            </a:r>
          </a:p>
          <a:p>
            <a:endParaRPr lang="en-GB" dirty="0"/>
          </a:p>
          <a:p>
            <a:r>
              <a:rPr lang="en-GB" dirty="0" smtClean="0"/>
              <a:t>Position 4</a:t>
            </a:r>
          </a:p>
          <a:p>
            <a:endParaRPr lang="en-GB" dirty="0"/>
          </a:p>
          <a:p>
            <a:r>
              <a:rPr lang="en-GB" dirty="0" smtClean="0"/>
              <a:t>Outside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835696" y="5049180"/>
            <a:ext cx="936104" cy="180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1835696" y="1772816"/>
            <a:ext cx="936104" cy="180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835696" y="3969060"/>
            <a:ext cx="936104" cy="180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1835696" y="2852936"/>
            <a:ext cx="936104" cy="180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Grant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Pre Application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Finding grants that fit your vision, not just a grant that funds</a:t>
            </a:r>
          </a:p>
          <a:p>
            <a:pPr marL="0" indent="0"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Clear, confident and concise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Answer the question (re-read the question several times)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Don’t go over the word count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Only promise what you can deliver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Write to get the funding, not what you think they should hear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Stat’s, surveys, feedback from participants</a:t>
            </a:r>
          </a:p>
          <a:p>
            <a:pPr marL="0" indent="0"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Post Application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Strong monitoring and reporting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5877272"/>
            <a:ext cx="1858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676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Corporate Giving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5877272"/>
            <a:ext cx="1858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628800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470"/>
            <a:ext cx="1440160" cy="1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529</Words>
  <Application>Microsoft Office PowerPoint</Application>
  <PresentationFormat>On-screen Show (4:3)</PresentationFormat>
  <Paragraphs>145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Building a  Fundraising Strategy</vt:lpstr>
      <vt:lpstr>Fundraising Strategies</vt:lpstr>
      <vt:lpstr>How do we achieve our vision?</vt:lpstr>
      <vt:lpstr>PowerPoint Presentation</vt:lpstr>
      <vt:lpstr>PowerPoint Presentation</vt:lpstr>
      <vt:lpstr>7 Fundraising Pillars</vt:lpstr>
      <vt:lpstr>Planning the year/calendar</vt:lpstr>
      <vt:lpstr>Grant Writing</vt:lpstr>
      <vt:lpstr>Corporate Giving</vt:lpstr>
      <vt:lpstr>Corporate Giving</vt:lpstr>
      <vt:lpstr>Donor Acquisition</vt:lpstr>
      <vt:lpstr>Raising Awareness</vt:lpstr>
      <vt:lpstr>Volunteers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Planning</dc:title>
  <dc:creator>St</dc:creator>
  <cp:lastModifiedBy>Kate Sullivan</cp:lastModifiedBy>
  <cp:revision>65</cp:revision>
  <dcterms:created xsi:type="dcterms:W3CDTF">2016-01-19T08:07:04Z</dcterms:created>
  <dcterms:modified xsi:type="dcterms:W3CDTF">2016-07-05T11:30:46Z</dcterms:modified>
</cp:coreProperties>
</file>