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56" r:id="rId3"/>
    <p:sldId id="278" r:id="rId4"/>
    <p:sldId id="282" r:id="rId5"/>
    <p:sldId id="284" r:id="rId6"/>
    <p:sldId id="297" r:id="rId7"/>
    <p:sldId id="296" r:id="rId8"/>
    <p:sldId id="299" r:id="rId9"/>
    <p:sldId id="301" r:id="rId10"/>
    <p:sldId id="303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53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Cambridgeshire Community Services NHS Trust: providing services across Cambridgeshire, Peterborough, Luton and Suffolk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47E678-C686-428B-99A3-90A33C07B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8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Thanks</a:t>
            </a:r>
            <a:r>
              <a:rPr lang="en-US" altLang="en-US" baseline="0" dirty="0" smtClean="0"/>
              <a:t> to all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441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084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6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46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917" y="1772841"/>
            <a:ext cx="1913467" cy="4176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517" y="1772841"/>
            <a:ext cx="5537200" cy="4176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4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6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518" y="3142060"/>
            <a:ext cx="3725333" cy="280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1" y="3142060"/>
            <a:ext cx="3725333" cy="280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5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1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2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89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8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773238"/>
            <a:ext cx="7654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3141663"/>
            <a:ext cx="76549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252413" y="1412875"/>
            <a:ext cx="856773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Text Box 22"/>
          <p:cNvSpPr txBox="1">
            <a:spLocks noChangeArrowheads="1"/>
          </p:cNvSpPr>
          <p:nvPr/>
        </p:nvSpPr>
        <p:spPr bwMode="auto">
          <a:xfrm>
            <a:off x="635000" y="6399213"/>
            <a:ext cx="81613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800" dirty="0" smtClean="0"/>
              <a:t>Cambridgeshire Community Services NHS Trust: delivering excellence in children and young people’s health services</a:t>
            </a: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60350"/>
            <a:ext cx="8905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0350"/>
            <a:ext cx="12969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ee-ikzCR10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onenorfolk.nhs.uk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ph.is/2GPipKH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484784"/>
            <a:ext cx="8640960" cy="1368152"/>
          </a:xfrm>
        </p:spPr>
        <p:txBody>
          <a:bodyPr/>
          <a:lstStyle/>
          <a:p>
            <a:r>
              <a:rPr lang="en-GB" alt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GB" alt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GB" alt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GB" alt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GB" alt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GB" alt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GB" altLang="en-US" sz="3600" b="1" spc="50" dirty="0" smtClean="0">
                <a:ln w="11430"/>
                <a:solidFill>
                  <a:srgbClr val="00B050"/>
                </a:solidFill>
              </a:rPr>
              <a:t/>
            </a:r>
            <a:br>
              <a:rPr lang="en-GB" altLang="en-US" sz="3600" b="1" spc="50" dirty="0" smtClean="0">
                <a:ln w="11430"/>
                <a:solidFill>
                  <a:srgbClr val="00B050"/>
                </a:solidFill>
              </a:rPr>
            </a:br>
            <a:r>
              <a:rPr lang="en-GB" altLang="en-US" sz="3600" b="1" spc="50" dirty="0" smtClean="0">
                <a:ln w="11430"/>
                <a:solidFill>
                  <a:srgbClr val="00B050"/>
                </a:solidFill>
              </a:rPr>
              <a:t/>
            </a:r>
            <a:br>
              <a:rPr lang="en-GB" altLang="en-US" sz="3600" b="1" spc="50" dirty="0" smtClean="0">
                <a:ln w="11430"/>
                <a:solidFill>
                  <a:srgbClr val="00B050"/>
                </a:solidFill>
              </a:rPr>
            </a:br>
            <a:r>
              <a:rPr lang="en-GB" altLang="en-US" sz="3600" b="1" spc="50" dirty="0">
                <a:ln w="11430"/>
                <a:solidFill>
                  <a:srgbClr val="00B050"/>
                </a:solidFill>
              </a:rPr>
              <a:t/>
            </a:r>
            <a:br>
              <a:rPr lang="en-GB" altLang="en-US" sz="3600" b="1" spc="50" dirty="0">
                <a:ln w="11430"/>
                <a:solidFill>
                  <a:srgbClr val="00B050"/>
                </a:solidFill>
              </a:rPr>
            </a:br>
            <a:r>
              <a:rPr lang="en-GB" altLang="en-US" sz="3600" b="1" spc="50" dirty="0" smtClean="0">
                <a:ln w="11430"/>
                <a:solidFill>
                  <a:srgbClr val="00B050"/>
                </a:solidFill>
              </a:rPr>
              <a:t/>
            </a:r>
            <a:br>
              <a:rPr lang="en-GB" altLang="en-US" sz="3600" b="1" spc="50" dirty="0" smtClean="0">
                <a:ln w="11430"/>
                <a:solidFill>
                  <a:srgbClr val="00B050"/>
                </a:solidFill>
              </a:rPr>
            </a:br>
            <a:r>
              <a:rPr lang="en-GB" altLang="en-US" sz="3600" b="1" spc="50" dirty="0" smtClean="0">
                <a:ln w="11430"/>
                <a:solidFill>
                  <a:srgbClr val="00B050"/>
                </a:solidFill>
              </a:rPr>
              <a:t>developing a digital platform</a:t>
            </a:r>
            <a:endParaRPr lang="en-GB" altLang="en-US" sz="3600" b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00980"/>
            <a:ext cx="1937023" cy="2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WHousden\Local Settings\Temporary Internet Files\Content.IE5\Q95Z30ZW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53571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23" y="1773238"/>
            <a:ext cx="7654925" cy="1143000"/>
          </a:xfrm>
        </p:spPr>
        <p:txBody>
          <a:bodyPr/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Working together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15" y="3069655"/>
            <a:ext cx="7654925" cy="1655489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>
                <a:solidFill>
                  <a:srgbClr val="00B050"/>
                </a:solidFill>
              </a:rPr>
              <a:t>How can you or your organisation work with us to contribute to the development of the website?</a:t>
            </a:r>
          </a:p>
          <a:p>
            <a:pPr marL="0" indent="0" algn="ctr">
              <a:buNone/>
            </a:pPr>
            <a:endParaRPr lang="en-GB" sz="32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32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" name="Picture 2" descr="C:\Users\WHousden\Local Settings\Temporary Internet Files\Content.IE5\Q95Z30ZW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563888" cy="6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Housden\Local Settings\Temporary Internet Files\Content.IE5\3MDJ0BBJ\JON B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950"/>
            <a:ext cx="548147" cy="5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43" y="700980"/>
            <a:ext cx="1937023" cy="2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6297"/>
            <a:ext cx="2441079" cy="3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58873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First we developed the single point of access 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hlinkClick r:id="rId4"/>
              </a:rPr>
              <a:t>Just One Number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49337" y="398464"/>
            <a:ext cx="5544616" cy="72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kern="0" dirty="0" smtClean="0">
                <a:solidFill>
                  <a:srgbClr val="00B050"/>
                </a:solidFill>
              </a:rPr>
              <a:t>Why have we developed it?</a:t>
            </a:r>
            <a:endParaRPr lang="en-GB" sz="3600" b="1" kern="0" dirty="0">
              <a:solidFill>
                <a:srgbClr val="00B05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2420217"/>
            <a:ext cx="8208912" cy="36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GB" sz="1600" b="1" kern="0" dirty="0" smtClean="0">
                <a:solidFill>
                  <a:srgbClr val="0070C0"/>
                </a:solidFill>
              </a:rPr>
              <a:t>45,000 calls </a:t>
            </a:r>
            <a:r>
              <a:rPr lang="en-GB" sz="1600" kern="0" dirty="0" smtClean="0">
                <a:solidFill>
                  <a:srgbClr val="0070C0"/>
                </a:solidFill>
              </a:rPr>
              <a:t>and 5000 answerphone messages were received – over </a:t>
            </a:r>
            <a:r>
              <a:rPr lang="en-GB" sz="1600" b="1" kern="0" dirty="0" smtClean="0">
                <a:solidFill>
                  <a:srgbClr val="0070C0"/>
                </a:solidFill>
              </a:rPr>
              <a:t>4000/month, 1000/week </a:t>
            </a:r>
            <a:r>
              <a:rPr lang="en-GB" sz="1600" kern="0" dirty="0" smtClean="0">
                <a:solidFill>
                  <a:srgbClr val="0070C0"/>
                </a:solidFill>
              </a:rPr>
              <a:t>and this is increasing weekly</a:t>
            </a:r>
          </a:p>
          <a:p>
            <a:pPr algn="l"/>
            <a:endParaRPr lang="en-GB" sz="1600" kern="0" dirty="0">
              <a:solidFill>
                <a:srgbClr val="0070C0"/>
              </a:solidFill>
            </a:endParaRPr>
          </a:p>
          <a:p>
            <a:pPr algn="l"/>
            <a:r>
              <a:rPr lang="en-GB" sz="1600" b="1" kern="0" dirty="0" smtClean="0">
                <a:solidFill>
                  <a:srgbClr val="0070C0"/>
                </a:solidFill>
              </a:rPr>
              <a:t>86%</a:t>
            </a:r>
            <a:r>
              <a:rPr lang="en-GB" sz="1600" kern="0" dirty="0" smtClean="0">
                <a:solidFill>
                  <a:srgbClr val="0070C0"/>
                </a:solidFill>
              </a:rPr>
              <a:t> calls from Service Users</a:t>
            </a:r>
          </a:p>
          <a:p>
            <a:pPr algn="l"/>
            <a:endParaRPr lang="en-GB" sz="1600" kern="0" dirty="0" smtClean="0">
              <a:solidFill>
                <a:srgbClr val="0070C0"/>
              </a:solidFill>
            </a:endParaRPr>
          </a:p>
          <a:p>
            <a:pPr algn="l"/>
            <a:r>
              <a:rPr lang="en-GB" sz="1600" b="1" kern="0" dirty="0" smtClean="0">
                <a:solidFill>
                  <a:srgbClr val="0070C0"/>
                </a:solidFill>
              </a:rPr>
              <a:t>4800 </a:t>
            </a:r>
            <a:r>
              <a:rPr lang="en-GB" sz="1600" kern="0" dirty="0" smtClean="0">
                <a:solidFill>
                  <a:srgbClr val="0070C0"/>
                </a:solidFill>
              </a:rPr>
              <a:t>contacts from young people through </a:t>
            </a:r>
            <a:r>
              <a:rPr lang="en-GB" sz="1600" b="1" kern="0" dirty="0" err="1" smtClean="0">
                <a:solidFill>
                  <a:srgbClr val="0070C0"/>
                </a:solidFill>
              </a:rPr>
              <a:t>ChatHealth</a:t>
            </a:r>
            <a:r>
              <a:rPr lang="en-GB" sz="1600" kern="0" dirty="0" smtClean="0">
                <a:solidFill>
                  <a:srgbClr val="0070C0"/>
                </a:solidFill>
              </a:rPr>
              <a:t>, and introduction of </a:t>
            </a:r>
            <a:r>
              <a:rPr lang="en-GB" sz="1600" b="1" kern="0" dirty="0" err="1" smtClean="0">
                <a:solidFill>
                  <a:srgbClr val="0070C0"/>
                </a:solidFill>
              </a:rPr>
              <a:t>Parentline</a:t>
            </a:r>
            <a:r>
              <a:rPr lang="en-GB" sz="1600" kern="0" dirty="0" smtClean="0">
                <a:solidFill>
                  <a:srgbClr val="0070C0"/>
                </a:solidFill>
              </a:rPr>
              <a:t> similarly increased access to support</a:t>
            </a:r>
          </a:p>
          <a:p>
            <a:pPr algn="l"/>
            <a:endParaRPr lang="en-GB" sz="1600" kern="0" dirty="0" smtClean="0">
              <a:solidFill>
                <a:srgbClr val="0070C0"/>
              </a:solidFill>
            </a:endParaRPr>
          </a:p>
          <a:p>
            <a:pPr algn="l"/>
            <a:r>
              <a:rPr lang="en-GB" sz="1600" b="1" kern="0" dirty="0" smtClean="0">
                <a:solidFill>
                  <a:srgbClr val="0070C0"/>
                </a:solidFill>
              </a:rPr>
              <a:t>80%</a:t>
            </a:r>
            <a:r>
              <a:rPr lang="en-GB" sz="1600" kern="0" dirty="0" smtClean="0">
                <a:solidFill>
                  <a:srgbClr val="0070C0"/>
                </a:solidFill>
              </a:rPr>
              <a:t> calls resolved in a single contact, 20% referred for additional support</a:t>
            </a:r>
          </a:p>
          <a:p>
            <a:pPr algn="l"/>
            <a:endParaRPr lang="en-GB" sz="1600" kern="0" dirty="0" smtClean="0">
              <a:solidFill>
                <a:srgbClr val="2EF22E"/>
              </a:solidFill>
            </a:endParaRPr>
          </a:p>
          <a:p>
            <a:pPr algn="l"/>
            <a:r>
              <a:rPr lang="en-GB" sz="1600" b="1" dirty="0" smtClean="0">
                <a:solidFill>
                  <a:srgbClr val="0070C0"/>
                </a:solidFill>
              </a:rPr>
              <a:t>Consultation</a:t>
            </a:r>
            <a:r>
              <a:rPr lang="en-GB" sz="1600" dirty="0" smtClean="0">
                <a:solidFill>
                  <a:srgbClr val="0070C0"/>
                </a:solidFill>
              </a:rPr>
              <a:t> with </a:t>
            </a:r>
            <a:r>
              <a:rPr lang="en-GB" sz="1600" dirty="0">
                <a:solidFill>
                  <a:srgbClr val="0070C0"/>
                </a:solidFill>
              </a:rPr>
              <a:t>stakeholders, staff and most importantly service users especially young people </a:t>
            </a:r>
            <a:r>
              <a:rPr lang="en-GB" sz="1600" dirty="0" smtClean="0">
                <a:solidFill>
                  <a:srgbClr val="0070C0"/>
                </a:solidFill>
              </a:rPr>
              <a:t>– wanted a digital </a:t>
            </a:r>
            <a:r>
              <a:rPr lang="en-GB" sz="1600" dirty="0">
                <a:solidFill>
                  <a:srgbClr val="0070C0"/>
                </a:solidFill>
              </a:rPr>
              <a:t>access platform for </a:t>
            </a:r>
            <a:r>
              <a:rPr lang="en-GB" sz="1600" dirty="0" smtClean="0">
                <a:solidFill>
                  <a:srgbClr val="0070C0"/>
                </a:solidFill>
              </a:rPr>
              <a:t>Norfolk</a:t>
            </a:r>
          </a:p>
          <a:p>
            <a:pPr algn="l"/>
            <a:endParaRPr lang="en-GB" sz="1600" b="1" dirty="0">
              <a:solidFill>
                <a:srgbClr val="00B050"/>
              </a:solidFill>
            </a:endParaRPr>
          </a:p>
          <a:p>
            <a:pPr algn="l"/>
            <a:r>
              <a:rPr lang="en-GB" sz="1600" b="1" kern="0" dirty="0" smtClean="0">
                <a:solidFill>
                  <a:srgbClr val="00B050"/>
                </a:solidFill>
              </a:rPr>
              <a:t>		</a:t>
            </a:r>
          </a:p>
          <a:p>
            <a:pPr algn="l"/>
            <a:endParaRPr lang="en-GB" sz="1800" kern="0" dirty="0" smtClean="0">
              <a:solidFill>
                <a:srgbClr val="0070C0"/>
              </a:solidFill>
            </a:endParaRPr>
          </a:p>
          <a:p>
            <a:pPr algn="l"/>
            <a:endParaRPr lang="en-GB" sz="1800" kern="0" dirty="0" smtClean="0">
              <a:solidFill>
                <a:srgbClr val="0070C0"/>
              </a:solidFill>
            </a:endParaRPr>
          </a:p>
          <a:p>
            <a:pPr algn="l" eaLnBrk="1" hangingPunct="1"/>
            <a:endParaRPr lang="en-US" altLang="en-US" kern="0" dirty="0" smtClean="0"/>
          </a:p>
        </p:txBody>
      </p:sp>
      <p:pic>
        <p:nvPicPr>
          <p:cNvPr id="8" name="Picture 2" descr="C:\Users\WHousden\Local Settings\Temporary Internet Files\Content.IE5\Q95Z30ZW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8" y="6093296"/>
            <a:ext cx="1936920" cy="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2370" y="6049598"/>
            <a:ext cx="4303806" cy="331730"/>
          </a:xfrm>
        </p:spPr>
        <p:txBody>
          <a:bodyPr/>
          <a:lstStyle/>
          <a:p>
            <a:r>
              <a:rPr lang="en-GB" altLang="en-US" sz="1800" b="1" spc="50" dirty="0" smtClean="0">
                <a:ln w="11430"/>
                <a:solidFill>
                  <a:srgbClr val="00B050"/>
                </a:solidFill>
              </a:rPr>
              <a:t>This is how is happened …</a:t>
            </a:r>
            <a:endParaRPr lang="en-GB" altLang="en-US" sz="18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5" y="253300"/>
            <a:ext cx="4968552" cy="72742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So what is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13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6297"/>
            <a:ext cx="2081039" cy="31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9695" y="1772816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kern="0" dirty="0">
                <a:solidFill>
                  <a:srgbClr val="0070C0"/>
                </a:solidFill>
                <a:latin typeface="Arial"/>
              </a:rPr>
              <a:t>A </a:t>
            </a:r>
            <a:r>
              <a:rPr lang="en-GB" sz="1800" b="1" kern="0" dirty="0" smtClean="0">
                <a:solidFill>
                  <a:srgbClr val="0070C0"/>
                </a:solidFill>
                <a:latin typeface="Arial"/>
              </a:rPr>
              <a:t>Norfolk focused digital platform to </a:t>
            </a:r>
            <a:r>
              <a:rPr lang="en-GB" sz="1800" b="1" kern="0" dirty="0">
                <a:solidFill>
                  <a:srgbClr val="0070C0"/>
                </a:solidFill>
                <a:latin typeface="Arial"/>
              </a:rPr>
              <a:t>support Norfolk </a:t>
            </a:r>
            <a:r>
              <a:rPr lang="en-GB" sz="1800" b="1" kern="0" dirty="0" smtClean="0">
                <a:solidFill>
                  <a:srgbClr val="0070C0"/>
                </a:solidFill>
                <a:latin typeface="Arial"/>
              </a:rPr>
              <a:t>families</a:t>
            </a:r>
          </a:p>
          <a:p>
            <a:endParaRPr lang="en-GB" sz="1600" kern="0" dirty="0">
              <a:solidFill>
                <a:srgbClr val="0070C0"/>
              </a:solidFill>
              <a:latin typeface="Arial"/>
            </a:endParaRPr>
          </a:p>
          <a:p>
            <a:r>
              <a:rPr lang="en-GB" sz="1600" b="1" kern="0" dirty="0" smtClean="0">
                <a:solidFill>
                  <a:srgbClr val="0070C0"/>
                </a:solidFill>
                <a:latin typeface="Arial"/>
              </a:rPr>
              <a:t>Interactive and informative</a:t>
            </a:r>
            <a:r>
              <a:rPr lang="en-GB" sz="1600" kern="0" dirty="0" smtClean="0">
                <a:solidFill>
                  <a:srgbClr val="0070C0"/>
                </a:solidFill>
                <a:latin typeface="Arial"/>
              </a:rPr>
              <a:t>; </a:t>
            </a:r>
            <a:r>
              <a:rPr lang="en-GB" sz="1600" dirty="0" smtClean="0">
                <a:solidFill>
                  <a:srgbClr val="0070C0"/>
                </a:solidFill>
              </a:rPr>
              <a:t>inspires </a:t>
            </a:r>
            <a:r>
              <a:rPr lang="en-GB" sz="1600" dirty="0">
                <a:solidFill>
                  <a:srgbClr val="0070C0"/>
                </a:solidFill>
              </a:rPr>
              <a:t>self-care and behaviour </a:t>
            </a:r>
            <a:r>
              <a:rPr lang="en-GB" sz="1600" dirty="0" smtClean="0">
                <a:solidFill>
                  <a:srgbClr val="0070C0"/>
                </a:solidFill>
              </a:rPr>
              <a:t>change</a:t>
            </a:r>
            <a:endParaRPr lang="en-GB" sz="1600" dirty="0">
              <a:solidFill>
                <a:srgbClr val="0070C0"/>
              </a:solidFill>
            </a:endParaRPr>
          </a:p>
          <a:p>
            <a:endParaRPr lang="en-GB" sz="1600" kern="0" dirty="0" smtClean="0">
              <a:solidFill>
                <a:srgbClr val="0070C0"/>
              </a:solidFill>
              <a:latin typeface="Arial"/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A </a:t>
            </a:r>
            <a:r>
              <a:rPr lang="en-GB" sz="1600" dirty="0">
                <a:solidFill>
                  <a:srgbClr val="0070C0"/>
                </a:solidFill>
              </a:rPr>
              <a:t>resource which gives parents, children and young people the </a:t>
            </a:r>
            <a:r>
              <a:rPr lang="en-GB" sz="1600" b="1" dirty="0">
                <a:solidFill>
                  <a:srgbClr val="0070C0"/>
                </a:solidFill>
              </a:rPr>
              <a:t>knowledge, skills and confidence </a:t>
            </a:r>
            <a:r>
              <a:rPr lang="en-GB" sz="1600" dirty="0">
                <a:solidFill>
                  <a:srgbClr val="0070C0"/>
                </a:solidFill>
              </a:rPr>
              <a:t>to take care of their health </a:t>
            </a:r>
            <a:r>
              <a:rPr lang="en-GB" sz="1600" dirty="0" smtClean="0">
                <a:solidFill>
                  <a:srgbClr val="0070C0"/>
                </a:solidFill>
              </a:rPr>
              <a:t>and wellbeing, and seek </a:t>
            </a:r>
            <a:r>
              <a:rPr lang="en-GB" sz="1600" dirty="0">
                <a:solidFill>
                  <a:srgbClr val="0070C0"/>
                </a:solidFill>
              </a:rPr>
              <a:t>support when needed</a:t>
            </a:r>
          </a:p>
          <a:p>
            <a:endParaRPr lang="en-GB" sz="1600" kern="0" dirty="0" smtClean="0">
              <a:solidFill>
                <a:srgbClr val="0070C0"/>
              </a:solidFill>
              <a:latin typeface="Arial"/>
            </a:endParaRPr>
          </a:p>
          <a:p>
            <a:r>
              <a:rPr lang="en-GB" sz="1600" b="1" kern="0" dirty="0" smtClean="0">
                <a:solidFill>
                  <a:srgbClr val="0070C0"/>
                </a:solidFill>
                <a:latin typeface="Arial"/>
              </a:rPr>
              <a:t>Ease of access to help and support</a:t>
            </a:r>
            <a:r>
              <a:rPr lang="en-GB" sz="1600" kern="0" dirty="0" smtClean="0">
                <a:solidFill>
                  <a:srgbClr val="0070C0"/>
                </a:solidFill>
                <a:latin typeface="Arial"/>
              </a:rPr>
              <a:t>, </a:t>
            </a:r>
            <a:r>
              <a:rPr lang="en-GB" sz="1600" dirty="0" smtClean="0">
                <a:solidFill>
                  <a:srgbClr val="0070C0"/>
                </a:solidFill>
              </a:rPr>
              <a:t>accessible </a:t>
            </a:r>
            <a:r>
              <a:rPr lang="en-GB" sz="1600" dirty="0">
                <a:solidFill>
                  <a:srgbClr val="0070C0"/>
                </a:solidFill>
              </a:rPr>
              <a:t>whenever it’s needed - any time of day or night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Open </a:t>
            </a:r>
            <a:r>
              <a:rPr lang="en-GB" sz="1600" dirty="0">
                <a:solidFill>
                  <a:srgbClr val="0070C0"/>
                </a:solidFill>
              </a:rPr>
              <a:t>to everyone and user </a:t>
            </a:r>
            <a:r>
              <a:rPr lang="en-GB" sz="1600" dirty="0" smtClean="0">
                <a:solidFill>
                  <a:srgbClr val="0070C0"/>
                </a:solidFill>
              </a:rPr>
              <a:t>friendly. </a:t>
            </a:r>
            <a:r>
              <a:rPr lang="en-GB" sz="1600" b="1" dirty="0" smtClean="0">
                <a:solidFill>
                  <a:srgbClr val="0070C0"/>
                </a:solidFill>
              </a:rPr>
              <a:t>Support </a:t>
            </a:r>
            <a:r>
              <a:rPr lang="en-GB" sz="1600" b="1" dirty="0">
                <a:solidFill>
                  <a:srgbClr val="0070C0"/>
                </a:solidFill>
              </a:rPr>
              <a:t>tailored to the service user’s needs</a:t>
            </a:r>
            <a:r>
              <a:rPr lang="en-GB" sz="1600" dirty="0">
                <a:solidFill>
                  <a:srgbClr val="0070C0"/>
                </a:solidFill>
              </a:rPr>
              <a:t> and interests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b="1" kern="0" dirty="0" smtClean="0">
                <a:solidFill>
                  <a:srgbClr val="0070C0"/>
                </a:solidFill>
                <a:latin typeface="Arial"/>
              </a:rPr>
              <a:t>Opportunity to link with all Norfolk services</a:t>
            </a:r>
            <a:r>
              <a:rPr lang="en-GB" sz="1600" kern="0" dirty="0" smtClean="0">
                <a:solidFill>
                  <a:srgbClr val="0070C0"/>
                </a:solidFill>
                <a:latin typeface="Arial"/>
              </a:rPr>
              <a:t>; helping children, young people and families access the right </a:t>
            </a:r>
            <a:r>
              <a:rPr lang="en-GB" sz="1600" dirty="0" smtClean="0">
                <a:solidFill>
                  <a:srgbClr val="0070C0"/>
                </a:solidFill>
              </a:rPr>
              <a:t>local </a:t>
            </a:r>
            <a:r>
              <a:rPr lang="en-GB" sz="1600" dirty="0">
                <a:solidFill>
                  <a:srgbClr val="0070C0"/>
                </a:solidFill>
              </a:rPr>
              <a:t>information, resources and </a:t>
            </a:r>
            <a:r>
              <a:rPr lang="en-GB" sz="1600" dirty="0" smtClean="0">
                <a:solidFill>
                  <a:srgbClr val="0070C0"/>
                </a:solidFill>
              </a:rPr>
              <a:t>support to meet their needs 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Working in </a:t>
            </a:r>
            <a:r>
              <a:rPr lang="en-GB" sz="1600" b="1" dirty="0" smtClean="0">
                <a:solidFill>
                  <a:srgbClr val="0070C0"/>
                </a:solidFill>
              </a:rPr>
              <a:t>partnership – EAHSN and Baby Buddy</a:t>
            </a:r>
            <a:endParaRPr lang="en-GB" b="1" dirty="0"/>
          </a:p>
        </p:txBody>
      </p:sp>
      <p:pic>
        <p:nvPicPr>
          <p:cNvPr id="5" name="Picture 2" descr="C:\Users\WHousden\Local Settings\Temporary Internet Files\Content.IE5\Q95Z30ZW\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032448" cy="6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6297"/>
            <a:ext cx="2081039" cy="31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096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Engagement</a:t>
            </a:r>
            <a:r>
              <a:rPr lang="en-GB" sz="3600" dirty="0" smtClean="0">
                <a:solidFill>
                  <a:srgbClr val="0070C0"/>
                </a:solidFill>
              </a:rPr>
              <a:t> is being invited to the party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51520" y="5382344"/>
            <a:ext cx="85689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kern="0" dirty="0" smtClean="0">
                <a:solidFill>
                  <a:srgbClr val="0070C0"/>
                </a:solidFill>
              </a:rPr>
              <a:t>Co-Production</a:t>
            </a:r>
            <a:r>
              <a:rPr lang="en-GB" sz="3600" kern="0" dirty="0" smtClean="0">
                <a:solidFill>
                  <a:srgbClr val="0070C0"/>
                </a:solidFill>
              </a:rPr>
              <a:t> is being invited to dance </a:t>
            </a:r>
            <a:endParaRPr lang="en-GB" sz="3600" kern="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3118200" cy="31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6297"/>
            <a:ext cx="2081039" cy="31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654925" cy="11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70C0"/>
                </a:solidFill>
              </a:rPr>
              <a:t>Guided Tour!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2" descr="C:\Users\WHousden\Local Settings\Temporary Internet Files\Content.IE5\Q95Z30ZW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14175"/>
            <a:ext cx="6025009" cy="10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531" y="2708920"/>
            <a:ext cx="7654925" cy="2808287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800" dirty="0" smtClean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endParaRPr lang="en-US" altLang="en-US" sz="2800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WHousden\Local Settings\Temporary Internet Files\Content.IE5\Q95Z30ZW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34" y="539622"/>
            <a:ext cx="3563888" cy="6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Housden\Local Settings\Temporary Internet Files\Content.IE5\3MDJ0BBJ\JON B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42" y="1751195"/>
            <a:ext cx="54868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00980"/>
            <a:ext cx="1937023" cy="2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336704" cy="50405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6000" b="1" dirty="0" smtClean="0">
                <a:solidFill>
                  <a:srgbClr val="0070C0"/>
                </a:solidFill>
              </a:rPr>
              <a:t>Data</a:t>
            </a:r>
            <a:endParaRPr lang="en-GB" sz="6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284392"/>
            <a:ext cx="82089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During the Launch of the site we had:</a:t>
            </a:r>
          </a:p>
          <a:p>
            <a:endParaRPr lang="en-GB" sz="2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</a:rPr>
              <a:t>Over 22, 053 page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</a:rPr>
              <a:t>Twitter had the equivalent of two months worth of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</a:rPr>
              <a:t>Facebook had 68,000 feeds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</a:rPr>
              <a:t>Videos had 47,049 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</a:rPr>
              <a:t>The team spoke to over 5000 families in Norwich, </a:t>
            </a:r>
            <a:r>
              <a:rPr lang="en-GB" sz="1800" b="1" dirty="0">
                <a:solidFill>
                  <a:srgbClr val="00B050"/>
                </a:solidFill>
              </a:rPr>
              <a:t>G</a:t>
            </a:r>
            <a:r>
              <a:rPr lang="en-GB" sz="1800" b="1" dirty="0" smtClean="0">
                <a:solidFill>
                  <a:srgbClr val="00B050"/>
                </a:solidFill>
              </a:rPr>
              <a:t>t Yarmouth and Kings Lynn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</a:rPr>
              <a:t>Over 6000 leaflets were shared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42" y="1161669"/>
            <a:ext cx="7654925" cy="11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6000" b="1" dirty="0" smtClean="0">
                <a:solidFill>
                  <a:srgbClr val="0070C0"/>
                </a:solidFill>
              </a:rPr>
              <a:t>Working Together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WHousden\Local Settings\Temporary Internet Files\Content.IE5\Q95Z30ZW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3563888" cy="6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93538" y="2132856"/>
            <a:ext cx="7654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>
                <a:solidFill>
                  <a:srgbClr val="00B050"/>
                </a:solidFill>
              </a:rPr>
              <a:t>E</a:t>
            </a:r>
            <a:r>
              <a:rPr lang="en-GB" sz="3600" kern="0" dirty="0" smtClean="0">
                <a:solidFill>
                  <a:srgbClr val="00B050"/>
                </a:solidFill>
              </a:rPr>
              <a:t>xplore the website</a:t>
            </a:r>
            <a:endParaRPr lang="en-GB" sz="3600" kern="0" dirty="0">
              <a:solidFill>
                <a:srgbClr val="00B050"/>
              </a:solidFill>
            </a:endParaRPr>
          </a:p>
        </p:txBody>
      </p:sp>
      <p:pic>
        <p:nvPicPr>
          <p:cNvPr id="5" name="Picture 3" descr="C:\Users\WHousden\Local Settings\Temporary Internet Files\Content.IE5\3MDJ0BBJ\JON B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12" y="999324"/>
            <a:ext cx="413452" cy="4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01" y="715204"/>
            <a:ext cx="1937023" cy="2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9731" y="3017399"/>
            <a:ext cx="7861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Feedback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106" y="3651087"/>
            <a:ext cx="5969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400" b="1" dirty="0">
                <a:solidFill>
                  <a:srgbClr val="00B050"/>
                </a:solidFill>
              </a:rPr>
              <a:t>What do you like about the website?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en-US" sz="2400" b="1" dirty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b="1" dirty="0">
                <a:solidFill>
                  <a:srgbClr val="00B050"/>
                </a:solidFill>
              </a:rPr>
              <a:t>Any suggestions for improvement?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en-US" sz="2400" b="1" dirty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b="1" dirty="0">
                <a:solidFill>
                  <a:srgbClr val="00B050"/>
                </a:solidFill>
              </a:rPr>
              <a:t>Any other thoughts?</a:t>
            </a:r>
          </a:p>
        </p:txBody>
      </p:sp>
    </p:spTree>
    <p:extLst>
      <p:ext uri="{BB962C8B-B14F-4D97-AF65-F5344CB8AC3E}">
        <p14:creationId xmlns:p14="http://schemas.microsoft.com/office/powerpoint/2010/main" val="13312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23" y="1773238"/>
            <a:ext cx="7654925" cy="1143000"/>
          </a:xfrm>
        </p:spPr>
        <p:txBody>
          <a:bodyPr/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Promotion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15" y="2564904"/>
            <a:ext cx="7654925" cy="1655489"/>
          </a:xfrm>
        </p:spPr>
        <p:txBody>
          <a:bodyPr/>
          <a:lstStyle/>
          <a:p>
            <a:pPr marL="0" indent="0" algn="ctr">
              <a:buNone/>
            </a:pPr>
            <a:endParaRPr lang="en-GB" sz="32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B050"/>
                </a:solidFill>
              </a:rPr>
              <a:t>How can we best promote the website to reach Norfolk families?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" name="Picture 2" descr="C:\Users\WHousden\Local Settings\Temporary Internet Files\Content.IE5\Q95Z30ZW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563888" cy="6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43" y="700980"/>
            <a:ext cx="1937023" cy="2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5800"/>
            <a:ext cx="7654925" cy="1143000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Phase 2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15" y="2564904"/>
            <a:ext cx="7654925" cy="1655489"/>
          </a:xfrm>
        </p:spPr>
        <p:txBody>
          <a:bodyPr/>
          <a:lstStyle/>
          <a:p>
            <a:pPr marL="0" indent="0" algn="ctr">
              <a:buNone/>
            </a:pPr>
            <a:endParaRPr lang="en-GB" sz="32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" name="Picture 2" descr="C:\Users\WHousden\Local Settings\Temporary Internet Files\Content.IE5\Q95Z30ZW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5731"/>
            <a:ext cx="3563888" cy="6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Housden\Local Settings\Temporary Internet Files\Content.IE5\3MDJ0BBJ\JON B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6" y="633516"/>
            <a:ext cx="425202" cy="4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larrington\Local Settings\Temporary Internet Files\Content.IE5\1DUK5PBC\INET182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43" y="700980"/>
            <a:ext cx="1937023" cy="2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77515" y="1484784"/>
            <a:ext cx="7654925" cy="16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800" kern="0" dirty="0" smtClean="0">
                <a:solidFill>
                  <a:srgbClr val="00B050"/>
                </a:solidFill>
              </a:rPr>
              <a:t>Continued development of the site and content creation</a:t>
            </a:r>
          </a:p>
          <a:p>
            <a:pPr marL="0" indent="0">
              <a:buFontTx/>
              <a:buNone/>
            </a:pPr>
            <a:r>
              <a:rPr lang="en-GB" kern="0" dirty="0" smtClean="0">
                <a:solidFill>
                  <a:srgbClr val="00B050"/>
                </a:solidFill>
              </a:rPr>
              <a:t>-    Webinars</a:t>
            </a:r>
          </a:p>
          <a:p>
            <a:pPr>
              <a:buFontTx/>
              <a:buChar char="-"/>
            </a:pPr>
            <a:r>
              <a:rPr lang="en-GB" kern="0" dirty="0" smtClean="0">
                <a:solidFill>
                  <a:srgbClr val="00B050"/>
                </a:solidFill>
              </a:rPr>
              <a:t>Online groups </a:t>
            </a:r>
          </a:p>
          <a:p>
            <a:pPr>
              <a:buFontTx/>
              <a:buChar char="-"/>
            </a:pPr>
            <a:r>
              <a:rPr lang="en-GB" kern="0" dirty="0" smtClean="0">
                <a:solidFill>
                  <a:srgbClr val="00B050"/>
                </a:solidFill>
              </a:rPr>
              <a:t>Filming with Norfolk parents</a:t>
            </a:r>
          </a:p>
          <a:p>
            <a:pPr>
              <a:buFontTx/>
              <a:buChar char="-"/>
            </a:pPr>
            <a:r>
              <a:rPr lang="en-GB" kern="0" dirty="0" smtClean="0">
                <a:solidFill>
                  <a:srgbClr val="00B050"/>
                </a:solidFill>
              </a:rPr>
              <a:t>Peer support programme </a:t>
            </a:r>
          </a:p>
          <a:p>
            <a:pPr>
              <a:buFontTx/>
              <a:buChar char="-"/>
            </a:pPr>
            <a:endParaRPr lang="en-GB" kern="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</a:pPr>
            <a:r>
              <a:rPr lang="en-GB" sz="2800" kern="0" dirty="0" smtClean="0">
                <a:solidFill>
                  <a:srgbClr val="00B050"/>
                </a:solidFill>
              </a:rPr>
              <a:t>Wider integration with partner organisations</a:t>
            </a:r>
          </a:p>
          <a:p>
            <a:pPr marL="0" indent="0">
              <a:buFontTx/>
              <a:buNone/>
            </a:pPr>
            <a:r>
              <a:rPr lang="en-GB" kern="0" dirty="0">
                <a:solidFill>
                  <a:srgbClr val="00B050"/>
                </a:solidFill>
              </a:rPr>
              <a:t>-   </a:t>
            </a:r>
            <a:r>
              <a:rPr lang="en-GB" kern="0" dirty="0" smtClean="0">
                <a:solidFill>
                  <a:srgbClr val="00B050"/>
                </a:solidFill>
              </a:rPr>
              <a:t>Voluntary sector</a:t>
            </a:r>
            <a:endParaRPr lang="en-GB" kern="0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GB" kern="0" dirty="0" smtClean="0">
                <a:solidFill>
                  <a:srgbClr val="00B050"/>
                </a:solidFill>
              </a:rPr>
              <a:t>Norfolk County Council directory</a:t>
            </a:r>
          </a:p>
          <a:p>
            <a:pPr>
              <a:buFontTx/>
              <a:buChar char="-"/>
            </a:pPr>
            <a:r>
              <a:rPr lang="en-GB" kern="0" dirty="0" smtClean="0">
                <a:solidFill>
                  <a:srgbClr val="00B050"/>
                </a:solidFill>
              </a:rPr>
              <a:t>Family Information service</a:t>
            </a:r>
            <a:endParaRPr lang="en-GB" kern="0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GB" kern="0" dirty="0" smtClean="0">
                <a:solidFill>
                  <a:srgbClr val="00B050"/>
                </a:solidFill>
              </a:rPr>
              <a:t>Library Service</a:t>
            </a:r>
          </a:p>
          <a:p>
            <a:pPr>
              <a:buFontTx/>
              <a:buChar char="-"/>
            </a:pPr>
            <a:r>
              <a:rPr lang="en-GB" kern="0" dirty="0" smtClean="0">
                <a:solidFill>
                  <a:srgbClr val="00B050"/>
                </a:solidFill>
              </a:rPr>
              <a:t>Others</a:t>
            </a:r>
          </a:p>
          <a:p>
            <a:pPr marL="0" indent="0">
              <a:buFontTx/>
              <a:buNone/>
            </a:pPr>
            <a:endParaRPr lang="en-GB" sz="3200" kern="0" dirty="0" smtClean="0">
              <a:solidFill>
                <a:srgbClr val="00B050"/>
              </a:solidFill>
            </a:endParaRPr>
          </a:p>
          <a:p>
            <a:pPr marL="0" indent="0" algn="ctr">
              <a:buFontTx/>
              <a:buNone/>
            </a:pPr>
            <a:endParaRPr lang="en-GB" sz="3200" kern="0" dirty="0" smtClean="0">
              <a:solidFill>
                <a:srgbClr val="00B050"/>
              </a:solidFill>
            </a:endParaRPr>
          </a:p>
          <a:p>
            <a:pPr marL="0" indent="0" algn="ctr">
              <a:buFontTx/>
              <a:buNone/>
            </a:pPr>
            <a:endParaRPr lang="en-GB" sz="3200" kern="0" dirty="0" smtClean="0">
              <a:solidFill>
                <a:srgbClr val="00B050"/>
              </a:solidFill>
            </a:endParaRPr>
          </a:p>
          <a:p>
            <a:pPr marL="0" indent="0" algn="ctr">
              <a:buFontTx/>
              <a:buNone/>
            </a:pPr>
            <a:endParaRPr lang="en-GB" kern="0" dirty="0" smtClean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endParaRPr lang="en-GB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orate presentation (Landscape) - April 201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384</Words>
  <Application>Microsoft Office PowerPoint</Application>
  <PresentationFormat>On-screen Show (4:3)</PresentationFormat>
  <Paragraphs>82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Corporate presentation (Landscape) - April 2015</vt:lpstr>
      <vt:lpstr>       developing a digital platform</vt:lpstr>
      <vt:lpstr>This is how is happened …</vt:lpstr>
      <vt:lpstr>So what is</vt:lpstr>
      <vt:lpstr>Engagement is being invited to the party</vt:lpstr>
      <vt:lpstr>     Guided Tour! </vt:lpstr>
      <vt:lpstr> Data</vt:lpstr>
      <vt:lpstr> Working Together</vt:lpstr>
      <vt:lpstr>Promotion</vt:lpstr>
      <vt:lpstr>Phase 2</vt:lpstr>
      <vt:lpstr>Working together</vt:lpstr>
    </vt:vector>
  </TitlesOfParts>
  <Company>SercoASP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Manning Debbie</dc:creator>
  <cp:lastModifiedBy>Elaine Lincoln</cp:lastModifiedBy>
  <cp:revision>95</cp:revision>
  <cp:lastPrinted>2018-05-30T09:53:49Z</cp:lastPrinted>
  <dcterms:created xsi:type="dcterms:W3CDTF">2015-03-12T11:52:30Z</dcterms:created>
  <dcterms:modified xsi:type="dcterms:W3CDTF">2018-11-27T10:51:06Z</dcterms:modified>
</cp:coreProperties>
</file>