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310" r:id="rId3"/>
    <p:sldId id="326" r:id="rId4"/>
    <p:sldId id="313" r:id="rId5"/>
    <p:sldId id="278" r:id="rId6"/>
    <p:sldId id="292" r:id="rId7"/>
    <p:sldId id="322" r:id="rId8"/>
    <p:sldId id="327" r:id="rId9"/>
    <p:sldId id="316" r:id="rId10"/>
    <p:sldId id="317" r:id="rId11"/>
    <p:sldId id="318" r:id="rId12"/>
    <p:sldId id="320" r:id="rId13"/>
    <p:sldId id="319" r:id="rId14"/>
    <p:sldId id="325" r:id="rId15"/>
    <p:sldId id="28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4" autoAdjust="0"/>
  </p:normalViewPr>
  <p:slideViewPr>
    <p:cSldViewPr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5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5331-6F92-40CF-A801-F8F672FD6339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BA55-F60F-44E9-857D-0BEDF3EE2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6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9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are real teachers, driving talent and growth by transparent behaviours.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empower colleagues and help everyone extract capabilities from their learning experiences.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develop talent to achieve higher success, and reach goals and objectives.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aspire to personal growth and support others’ development.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 trust builds connections and appreciation.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inspire an innovative workforce.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have the power to influence, build on insights, and listen and learn.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take charge of challenging situations, speaking openly and honestly so goals are heard and understood.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are values driven and prioritise positive employee behaviours.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build the organisation’s vision, for long term goals, and develop effective strategies to turn the vision into reality.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clear and dynamic vision - allied through strategy to effective execution –becomes part of the culture and way of life, so employees can better impact short term goals and long term objectives.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have the ability to reflect and be self-aware.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take into account individuals’ self-care and well-being (including their own), and therefore the self-care and well-being of the culture as a whole.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ignite people’s passion for their work but don’t ‘burn them out’.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acknowledge and enable the individual (particularly those working under pressure and needing to stay focused) to care for themselves as part of purposeful individual and organisational performance.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There’s a lot to the leadership competencies and a whole range of behaviours which lead from them. </a:t>
            </a:r>
          </a:p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They’re well worth considering and using to improve our own performance.</a:t>
            </a:r>
          </a:p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But the point is not to create leaders who are superheroes. It would be impossible for any leader to demonstrate every competency to its highest level all the time.</a:t>
            </a:r>
          </a:p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social sector CEO can be the most brilliant job in the world, but it can also be difficult and draining.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ACEVO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we believe in the ripple effect that leaders have.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want to energise and inspire leaders to be the best they can be.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celebrate a culture of imagining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better, within our organisations and across our sector. </a:t>
            </a:r>
          </a:p>
          <a:p>
            <a:pPr>
              <a:spcAft>
                <a:spcPts val="1000"/>
              </a:spcAft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we’re delighted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champion leaders who can create a successful, impactful sector with the difference they make.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5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8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vision </a:t>
            </a: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is to see civil society leaders making the biggest possible difference.</a:t>
            </a:r>
          </a:p>
          <a:p>
            <a:pPr marL="0" indent="0">
              <a:buNone/>
            </a:pP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Together with our network, </a:t>
            </a: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inspire and support civil society leaders by providing connections, advocacy and skills.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 network of over 1,300 chief execs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aspiring leaders within charities and social enterprises.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8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Data from member survey just under a year ago.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your current most pressing challenges and priorities as a CEO?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426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are the issues keeping CEOs up at night.</a:t>
            </a:r>
            <a:endParaRPr lang="en-GB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8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685800"/>
            <a:ext cx="3708400" cy="208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0648" y="3131840"/>
            <a:ext cx="6480720" cy="5328592"/>
          </a:xfrm>
        </p:spPr>
        <p:txBody>
          <a:bodyPr/>
          <a:lstStyle/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54.50%		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Financial sustainability, diversifying income, building fundraising capacity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constant hard work to bring in the money.”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24.20%: Recruiting, retaining, upskilling staff.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“My challenge now is all about resource - finding people with the experience and skills to work at a very high level but within the pay ranges considered appropriate for a small charity. A lack of appropriate resource is holding us back. Size of team against workload is exhausting.”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Governance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15.70%: Strategic planning, developing board competence and effectiveness, managing the board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13.40%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Staff morale and development, personal resilience, coping with stress and pressure, lack of time, managing the pace of change, work-life balance.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“Mental load - leading an organisation through a time of change and turbulence takes a huge amount of energy and can be depleting.”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12%: Political volatility, regulation, challenges of influencing, closing of civil society space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“Keeping the ship afloat in the middle of a perfect storm and political stagnation.”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6113" y="395288"/>
            <a:ext cx="3444875" cy="1938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688" y="2555776"/>
            <a:ext cx="5486400" cy="6408712"/>
          </a:xfrm>
        </p:spPr>
        <p:txBody>
          <a:bodyPr/>
          <a:lstStyle/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Ambition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9.90%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and extending services, creating a high performance culture, managing change, encouraging innovation.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“Ensuring the organisation is fit for the 22nd century - this means promoting self management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encouraging managers to lead more and manage less.” </a:t>
            </a:r>
          </a:p>
          <a:p>
            <a:pPr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5.60%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“Coping with ever more compliance and regulatory requirements (GDPR, environmental, H&amp;S, safeguarding etc)”.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4.90%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transformation, upgrading IT, social media, digitisation of services.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“Changing roles, changing behaviours and making technology work for us to increase reach and relevance.”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4.70%: Funding, staff morale, racism, economic uncertainty.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only political subject is Brexit which is undermining other pressing issues.”</a:t>
            </a:r>
          </a:p>
          <a:p>
            <a:pPr lvl="0">
              <a:spcAft>
                <a:spcPts val="1000"/>
              </a:spcAft>
            </a:pP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3%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Diversity of board and staff teams, avoiding group think, developing positive organisational cultures</a:t>
            </a:r>
          </a:p>
          <a:p>
            <a:pPr>
              <a:spcAft>
                <a:spcPts val="1000"/>
              </a:spcAft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“Maintaining a positive culture of adaptive change.”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707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keep up with a continually changing environment, leaders must constantly develop and apply new skills, and help others to grow and change their behaviours.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important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active leaders and are fully engaged 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teams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developed a set of six leadership competencies co-created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ACEVO members.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built on a passion for success and a commitment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8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drive results and are authentic and realistic.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delegate, negotiate and prioritise.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demonstrate good decision-making based on evidence, analysis, consultation and consensus.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take positive risks and make difficult decisions which may require them to step out of their comfort zone.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mind-set is focused on evaluation and iterative learning, and on finding ways to accelerate change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2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are open, honest communicators. 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are creative and embrace change. 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Their learning culture is based on compassion and companionship and they promote coaching, mentoring and counselling. 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 are transparent, networked and open to partnership opportunities. 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use their energy and enthusiasm to execute dynamic strategic goals, with collaboration and team work.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BA55-F60F-44E9-857D-0BEDF3EE28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6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5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6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4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2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2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1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1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6E83-F082-439C-984B-F9D70F9F868D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9816-531E-4BED-B00B-7EE723823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1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teacher?utm_source=unsplash&amp;utm_medium=referral&amp;utm_content=creditCopyText" TargetMode="External"/><Relationship Id="rId5" Type="http://schemas.openxmlformats.org/officeDocument/2006/relationships/hyperlink" Target="https://unsplash.com/@jdiegoph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inspiring?utm_source=unsplash&amp;utm_medium=referral&amp;utm_content=creditCopyText" TargetMode="External"/><Relationship Id="rId5" Type="http://schemas.openxmlformats.org/officeDocument/2006/relationships/hyperlink" Target="https://unsplash.com/@goian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visionary?utm_source=unsplash&amp;utm_medium=referral&amp;utm_content=creditCopyText" TargetMode="External"/><Relationship Id="rId5" Type="http://schemas.openxmlformats.org/officeDocument/2006/relationships/hyperlink" Target="https://unsplash.com/@tdederichs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unsplash.com/s/photos/chaos?utm_source=unsplash&amp;utm_medium=referral&amp;utm_content=creditCopyText" TargetMode="External"/><Relationship Id="rId4" Type="http://schemas.openxmlformats.org/officeDocument/2006/relationships/hyperlink" Target="https://unsplash.com/@nikkotations?utm_source=unsplash&amp;utm_medium=referral&amp;utm_content=creditCopyTex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change?utm_source=unsplash&amp;utm_medium=referral&amp;utm_content=creditCopyText" TargetMode="External"/><Relationship Id="rId5" Type="http://schemas.openxmlformats.org/officeDocument/2006/relationships/hyperlink" Target="https://unsplash.com/@doto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change?utm_source=unsplash&amp;utm_medium=referral&amp;utm_content=creditCopyText" TargetMode="External"/><Relationship Id="rId5" Type="http://schemas.openxmlformats.org/officeDocument/2006/relationships/hyperlink" Target="https://unsplash.com/@fbazanegue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awake?utm_source=unsplash&amp;utm_medium=referral&amp;utm_content=creditCopyText" TargetMode="External"/><Relationship Id="rId5" Type="http://schemas.openxmlformats.org/officeDocument/2006/relationships/hyperlink" Target="https://unsplash.com/@alexagorn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clemono2?utm_source=unsplash&amp;utm_medium=referral&amp;utm_content=creditCopyText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hyperlink" Target="https://unsplash.com/@davealmine?utm_source=unsplash&amp;utm_medium=referral&amp;utm_content=creditCopyText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@blankerwahnsinn?utm_source=unsplash&amp;utm_medium=referral&amp;utm_content=creditCopyText" TargetMode="External"/><Relationship Id="rId11" Type="http://schemas.openxmlformats.org/officeDocument/2006/relationships/hyperlink" Target="https://unsplash.com/s/photos/meeting?utm_source=unsplash&amp;utm_medium=referral&amp;utm_content=creditCopyText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unsplash.com/@markusspiske?utm_source=unsplash&amp;utm_medium=referral&amp;utm_content=creditCopyText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unsplash.com/@dtravisphd?utm_source=unsplash&amp;utm_medium=referral&amp;utm_content=creditCopyText" TargetMode="Externa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callmefred?utm_source=unsplash&amp;utm_medium=referral&amp;utm_content=creditCopyText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s://unsplash.com/@frostroomhead?utm_source=unsplash&amp;utm_medium=referral&amp;utm_content=creditCopyText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@markuswinkler?utm_source=unsplash&amp;utm_medium=referral&amp;utm_content=creditCopyTex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unsplash.com/@marswilliams?utm_source=unsplash&amp;utm_medium=referral&amp;utm_content=creditCopyText" TargetMode="External"/><Relationship Id="rId10" Type="http://schemas.openxmlformats.org/officeDocument/2006/relationships/hyperlink" Target="https://unsplash.com/s/photos/ambition?utm_source=unsplash&amp;utm_medium=referral&amp;utm_content=creditCopyText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unsplash.com/@brittaniburns?utm_source=unsplash&amp;utm_medium=referral&amp;utm_content=creditCopyText" TargetMode="Externa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team?utm_source=unsplash&amp;utm_medium=referral&amp;utm_content=creditCopyText" TargetMode="External"/><Relationship Id="rId5" Type="http://schemas.openxmlformats.org/officeDocument/2006/relationships/hyperlink" Target="https://unsplash.com/@shanerounce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action?utm_source=unsplash&amp;utm_medium=referral&amp;utm_content=creditCopyText" TargetMode="External"/><Relationship Id="rId5" Type="http://schemas.openxmlformats.org/officeDocument/2006/relationships/hyperlink" Target="https://unsplash.com/@kidcircus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s/photos/connected?utm_source=unsplash&amp;utm_medium=referral&amp;utm_content=creditCopyText" TargetMode="External"/><Relationship Id="rId5" Type="http://schemas.openxmlformats.org/officeDocument/2006/relationships/hyperlink" Target="https://unsplash.com/@clintadair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71550"/>
            <a:ext cx="6624736" cy="31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22" y="-1111432"/>
            <a:ext cx="4853634" cy="6258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Educator</a:t>
            </a:r>
            <a:endParaRPr lang="en-GB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4876006"/>
            <a:ext cx="22092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Diego PH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2447"/>
            <a:ext cx="6227191" cy="4156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18" y="195486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 Influencer</a:t>
            </a:r>
            <a:endParaRPr lang="en-GB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4902428"/>
            <a:ext cx="24737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Ian Schneider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6048132" cy="4032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18" y="58316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Visionary Persuader</a:t>
            </a:r>
            <a:endParaRPr lang="en-GB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976" y="4881890"/>
            <a:ext cx="2755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Torsten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Dederichs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18" y="58316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care Self aware</a:t>
            </a:r>
            <a:endParaRPr lang="en-GB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976" y="4881890"/>
            <a:ext cx="29367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nikko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macaspac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 b="12315"/>
          <a:stretch/>
        </p:blipFill>
        <p:spPr>
          <a:xfrm>
            <a:off x="2495568" y="915566"/>
            <a:ext cx="3313861" cy="30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26560"/>
            <a:ext cx="6126503" cy="4083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420" y="4881890"/>
            <a:ext cx="2420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Linus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Nylund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818" y="58316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rgbClr val="002E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Imagine, inspire, improve</a:t>
            </a:r>
            <a:endParaRPr lang="en-GB" sz="3400" b="1" dirty="0">
              <a:solidFill>
                <a:srgbClr val="002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70" y="4011910"/>
            <a:ext cx="2088232" cy="1006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7284" y="17198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05978"/>
            <a:ext cx="4824536" cy="997619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in changing times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81890"/>
            <a:ext cx="27895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Fabien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Bazanegue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75" y="5772"/>
            <a:ext cx="5496537" cy="4294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8229600" cy="85725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ACEVO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9" y="0"/>
            <a:ext cx="5266978" cy="526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challenges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4998" y="4881890"/>
            <a:ext cx="25907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Alexandra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Gorn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87840"/>
            <a:ext cx="3384376" cy="2256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36" y="0"/>
            <a:ext cx="3384377" cy="22562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0976" y="4881890"/>
            <a:ext cx="64972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Photos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by 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Fabian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Blank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Dawid 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Zawiła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Clem 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Onojeghuo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David Travis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Markus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Spiske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0"/>
            <a:ext cx="3384377" cy="2256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19902"/>
            <a:ext cx="2581933" cy="16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6879"/>
            <a:ext cx="2693980" cy="40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5" r="-2425" b="-37004"/>
          <a:stretch/>
        </p:blipFill>
        <p:spPr>
          <a:xfrm>
            <a:off x="5862418" y="-884634"/>
            <a:ext cx="3323820" cy="3753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05" y="4880820"/>
            <a:ext cx="70920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Photos 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by 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Mars 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Williams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6"/>
              </a:rPr>
              <a:t>Markus 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6"/>
              </a:rPr>
              <a:t>Winkler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7"/>
              </a:rPr>
              <a:t> </a:t>
            </a:r>
            <a:r>
              <a:rPr lang="en-GB" sz="1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7"/>
              </a:rPr>
              <a:t>Rodion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7"/>
              </a:rPr>
              <a:t> </a:t>
            </a:r>
            <a:r>
              <a:rPr lang="en-GB" sz="1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7"/>
              </a:rPr>
              <a:t>Kutsaev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 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8"/>
              </a:rPr>
              <a:t>Frederick </a:t>
            </a:r>
            <a:r>
              <a:rPr lang="en-GB" sz="1100" dirty="0" err="1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8"/>
              </a:rPr>
              <a:t>Tubiermont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9"/>
              </a:rPr>
              <a:t>Brittani Burns</a:t>
            </a:r>
            <a:r>
              <a:rPr lang="en-GB" sz="11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10"/>
              </a:rPr>
              <a:t>Unsplash</a:t>
            </a:r>
            <a:endParaRPr lang="en-GB" sz="11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4554"/>
            <a:ext cx="2987823" cy="2594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9742"/>
            <a:ext cx="2160240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89" y="1947997"/>
            <a:ext cx="3234115" cy="199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43859"/>
            <a:ext cx="2728792" cy="39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392488" cy="5577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18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characteristics </a:t>
            </a:r>
            <a:b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21</a:t>
            </a:r>
            <a:r>
              <a:rPr lang="en-GB" sz="40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 leaders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881890"/>
            <a:ext cx="2537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Shane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Rounce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79" y="-380579"/>
            <a:ext cx="6197273" cy="464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756592" y="51470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Catalyst</a:t>
            </a:r>
            <a:endParaRPr lang="en-GB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976" y="4866924"/>
            <a:ext cx="2247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Kid Circus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504"/>
            <a:ext cx="6047142" cy="4031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6" y="3939855"/>
            <a:ext cx="9159189" cy="1203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518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GB" sz="3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 Connector</a:t>
            </a:r>
            <a:endParaRPr lang="en-GB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mage result for anita roddi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6226" y="4866925"/>
            <a:ext cx="22557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Clint Adair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Unsplash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729</Words>
  <Application>Microsoft Office PowerPoint</Application>
  <PresentationFormat>On-screen Show (16:9)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Office Theme</vt:lpstr>
      <vt:lpstr>PowerPoint Presentation</vt:lpstr>
      <vt:lpstr>Leading in changing times</vt:lpstr>
      <vt:lpstr>About ACEVO</vt:lpstr>
      <vt:lpstr>Key challenges</vt:lpstr>
      <vt:lpstr>PowerPoint Presentation</vt:lpstr>
      <vt:lpstr>PowerPoint Presentation</vt:lpstr>
      <vt:lpstr>Six characteristics  of 21st  century leaders</vt:lpstr>
      <vt:lpstr>Action Catalyst</vt:lpstr>
      <vt:lpstr>Collaborating Connector</vt:lpstr>
      <vt:lpstr>Trusted Educator</vt:lpstr>
      <vt:lpstr>Inspiring Influencer</vt:lpstr>
      <vt:lpstr>Visionary Persuader</vt:lpstr>
      <vt:lpstr>Self care Self aware</vt:lpstr>
      <vt:lpstr>Imagine, inspire, improve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Westerman</dc:creator>
  <cp:lastModifiedBy>Elaine Lincoln</cp:lastModifiedBy>
  <cp:revision>95</cp:revision>
  <dcterms:created xsi:type="dcterms:W3CDTF">2019-09-04T13:21:21Z</dcterms:created>
  <dcterms:modified xsi:type="dcterms:W3CDTF">2019-11-22T11:20:30Z</dcterms:modified>
</cp:coreProperties>
</file>