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7" r:id="rId4"/>
    <p:sldId id="268" r:id="rId5"/>
    <p:sldId id="258" r:id="rId6"/>
    <p:sldId id="259" r:id="rId7"/>
    <p:sldId id="265" r:id="rId8"/>
    <p:sldId id="260" r:id="rId9"/>
    <p:sldId id="269" r:id="rId10"/>
    <p:sldId id="261" r:id="rId11"/>
    <p:sldId id="264" r:id="rId12"/>
    <p:sldId id="262" r:id="rId13"/>
    <p:sldId id="266" r:id="rId14"/>
    <p:sldId id="26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000" autoAdjust="0"/>
  </p:normalViewPr>
  <p:slideViewPr>
    <p:cSldViewPr>
      <p:cViewPr>
        <p:scale>
          <a:sx n="38" d="100"/>
          <a:sy n="38" d="100"/>
        </p:scale>
        <p:origin x="-230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4CB7C-21C1-4231-AB20-885CEE59DD00}" type="datetimeFigureOut">
              <a:rPr lang="en-GB" smtClean="0"/>
              <a:t>06/09/2016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F9EBC-6A32-4CCB-9075-70BDD9C7AF3B}" type="slidenum">
              <a:rPr lang="en-GB" smtClean="0"/>
              <a:t>‹#›</a:t>
            </a:fld>
            <a:endParaRPr lang="en-GB" dirty="0"/>
          </a:p>
        </p:txBody>
      </p:sp>
    </p:spTree>
    <p:extLst>
      <p:ext uri="{BB962C8B-B14F-4D97-AF65-F5344CB8AC3E}">
        <p14:creationId xmlns:p14="http://schemas.microsoft.com/office/powerpoint/2010/main" val="380754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1</a:t>
            </a:fld>
            <a:endParaRPr lang="en-GB" dirty="0"/>
          </a:p>
        </p:txBody>
      </p:sp>
    </p:spTree>
    <p:extLst>
      <p:ext uri="{BB962C8B-B14F-4D97-AF65-F5344CB8AC3E}">
        <p14:creationId xmlns:p14="http://schemas.microsoft.com/office/powerpoint/2010/main" val="138527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Norwich YAB highlights 2015-16 include:                                       </a:t>
            </a:r>
            <a:endParaRPr lang="en-GB" dirty="0" smtClean="0">
              <a:effectLst/>
            </a:endParaRPr>
          </a:p>
          <a:p>
            <a:r>
              <a:rPr lang="en-GB" dirty="0" smtClean="0"/>
              <a:t> </a:t>
            </a:r>
            <a:endParaRPr lang="en-GB" dirty="0" smtClean="0">
              <a:effectLst/>
            </a:endParaRPr>
          </a:p>
          <a:p>
            <a:pPr lvl="0"/>
            <a:r>
              <a:rPr lang="en-GB" dirty="0" smtClean="0"/>
              <a:t>Norwich YAB have worked with a core group of 23 young commissioners and engaged with 51 young people in decision making in total. </a:t>
            </a:r>
          </a:p>
          <a:p>
            <a:pPr lvl="0"/>
            <a:r>
              <a:rPr lang="en-GB" dirty="0" smtClean="0"/>
              <a:t>23 young commissioners participated in the Random Act of Kindness – Cupcake Giveaway 2016</a:t>
            </a:r>
          </a:p>
          <a:p>
            <a:pPr lvl="0"/>
            <a:r>
              <a:rPr lang="en-GB" dirty="0" smtClean="0"/>
              <a:t>Over 45 YAG groups occurred and 23 young commissioners attended local and national events such as the National Student Voice conference, The Big Election Debate, Gift of the YAB and The Houses of Parliament. </a:t>
            </a:r>
          </a:p>
          <a:p>
            <a:pPr lvl="0"/>
            <a:r>
              <a:rPr lang="en-GB" dirty="0" smtClean="0"/>
              <a:t>14 of these young people attended YAB board meetings throughout the year. </a:t>
            </a:r>
          </a:p>
          <a:p>
            <a:pPr lvl="0"/>
            <a:r>
              <a:rPr lang="en-GB" dirty="0" smtClean="0"/>
              <a:t>100% of young commissioners reflected that their confidence and wellbeing had been improved through their work on the Norwich YAB.</a:t>
            </a:r>
          </a:p>
          <a:p>
            <a:pPr lvl="0"/>
            <a:r>
              <a:rPr lang="en-GB" b="1" dirty="0" smtClean="0"/>
              <a:t>1065 young people</a:t>
            </a:r>
            <a:r>
              <a:rPr lang="en-GB" dirty="0" smtClean="0"/>
              <a:t> were involved in the 2016 Consultation, which directly influenced the 2016-17 commissioning priorities.</a:t>
            </a:r>
          </a:p>
          <a:p>
            <a:pPr lvl="0"/>
            <a:r>
              <a:rPr lang="en-GB" dirty="0" smtClean="0"/>
              <a:t>13 young commissioners achieved accredited outcomes in qualification such as Mental Health First aid, First aid, AQA’s in Quality assurance and participation. </a:t>
            </a:r>
          </a:p>
          <a:p>
            <a:r>
              <a:rPr lang="en-GB" dirty="0" smtClean="0"/>
              <a:t>The YAB commissioned nine projects during (all of which had been funded the previous year), reaching 965 young people. These included projects focused on:</a:t>
            </a:r>
          </a:p>
          <a:p>
            <a:pPr lvl="0"/>
            <a:r>
              <a:rPr lang="en-GB" dirty="0" smtClean="0"/>
              <a:t>Reducing Mental Health issues</a:t>
            </a:r>
          </a:p>
          <a:p>
            <a:pPr lvl="0"/>
            <a:r>
              <a:rPr lang="en-GB" dirty="0" smtClean="0"/>
              <a:t>Reducing anti-social behaviour, projects funded in areas of high ASB and deprivation </a:t>
            </a:r>
          </a:p>
          <a:p>
            <a:pPr lvl="0"/>
            <a:r>
              <a:rPr lang="en-GB" dirty="0" smtClean="0"/>
              <a:t>Reducing NEET</a:t>
            </a:r>
          </a:p>
          <a:p>
            <a:pPr lvl="0"/>
            <a:r>
              <a:rPr lang="en-GB" dirty="0" smtClean="0"/>
              <a:t>Support for LGBT+ </a:t>
            </a: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10</a:t>
            </a:fld>
            <a:endParaRPr lang="en-GB" dirty="0"/>
          </a:p>
        </p:txBody>
      </p:sp>
    </p:spTree>
    <p:extLst>
      <p:ext uri="{BB962C8B-B14F-4D97-AF65-F5344CB8AC3E}">
        <p14:creationId xmlns:p14="http://schemas.microsoft.com/office/powerpoint/2010/main" val="120666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Norwich YAB priorities for 2016/17 include: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Recruiting – 16 new young people have participated in at least 3 YAG sessions</a:t>
            </a:r>
          </a:p>
          <a:p>
            <a:pPr lvl="0"/>
            <a:r>
              <a:rPr lang="en-GB" sz="1200" kern="1200" dirty="0" smtClean="0">
                <a:solidFill>
                  <a:schemeClr val="tx1"/>
                </a:solidFill>
                <a:effectLst/>
                <a:latin typeface="+mn-lt"/>
                <a:ea typeface="+mn-ea"/>
                <a:cs typeface="+mn-cs"/>
              </a:rPr>
              <a:t>Recommissioning 4 projects, with an expectation to incorporate the following priorities:</a:t>
            </a:r>
          </a:p>
          <a:p>
            <a:pPr lvl="0"/>
            <a:r>
              <a:rPr lang="en-GB" sz="1200" kern="1200" dirty="0" smtClean="0">
                <a:solidFill>
                  <a:schemeClr val="tx1"/>
                </a:solidFill>
                <a:effectLst/>
                <a:latin typeface="+mn-lt"/>
                <a:ea typeface="+mn-ea"/>
                <a:cs typeface="+mn-cs"/>
              </a:rPr>
              <a:t>To support vulnerable young people;</a:t>
            </a:r>
          </a:p>
          <a:p>
            <a:pPr lvl="0"/>
            <a:r>
              <a:rPr lang="en-GB" sz="1200" kern="1200" dirty="0" smtClean="0">
                <a:solidFill>
                  <a:schemeClr val="tx1"/>
                </a:solidFill>
                <a:effectLst/>
                <a:latin typeface="+mn-lt"/>
                <a:ea typeface="+mn-ea"/>
                <a:cs typeface="+mn-cs"/>
              </a:rPr>
              <a:t>To increase youth participation within planning, delivery and evaluation of projects;</a:t>
            </a:r>
          </a:p>
          <a:p>
            <a:pPr lvl="0"/>
            <a:r>
              <a:rPr lang="en-GB" sz="1200" kern="1200" dirty="0" smtClean="0">
                <a:solidFill>
                  <a:schemeClr val="tx1"/>
                </a:solidFill>
                <a:effectLst/>
                <a:latin typeface="+mn-lt"/>
                <a:ea typeface="+mn-ea"/>
                <a:cs typeface="+mn-cs"/>
              </a:rPr>
              <a:t>To raise awareness of bullying and its effects on young people; </a:t>
            </a:r>
          </a:p>
          <a:p>
            <a:pPr lvl="0"/>
            <a:r>
              <a:rPr lang="en-GB" sz="1200" kern="1200" dirty="0" smtClean="0">
                <a:solidFill>
                  <a:schemeClr val="tx1"/>
                </a:solidFill>
                <a:effectLst/>
                <a:latin typeface="+mn-lt"/>
                <a:ea typeface="+mn-ea"/>
                <a:cs typeface="+mn-cs"/>
              </a:rPr>
              <a:t>To raise awareness of racism and religious discrimination and link with specialist services in the Norwich area.</a:t>
            </a:r>
          </a:p>
          <a:p>
            <a:pPr lvl="0"/>
            <a:r>
              <a:rPr lang="en-GB" sz="1200" kern="1200" dirty="0" smtClean="0">
                <a:solidFill>
                  <a:schemeClr val="tx1"/>
                </a:solidFill>
                <a:effectLst/>
                <a:latin typeface="+mn-lt"/>
                <a:ea typeface="+mn-ea"/>
                <a:cs typeface="+mn-cs"/>
              </a:rPr>
              <a:t>Workforce development – training budget for all volunteers, youth volunteers and staff</a:t>
            </a:r>
          </a:p>
          <a:p>
            <a:pPr lvl="0"/>
            <a:r>
              <a:rPr lang="en-GB" sz="1200" kern="1200" dirty="0" smtClean="0">
                <a:solidFill>
                  <a:schemeClr val="tx1"/>
                </a:solidFill>
                <a:effectLst/>
                <a:latin typeface="+mn-lt"/>
                <a:ea typeface="+mn-ea"/>
                <a:cs typeface="+mn-cs"/>
              </a:rPr>
              <a:t>Positive Activities for young people at risk from NEET and on the edge of care.</a:t>
            </a:r>
          </a:p>
          <a:p>
            <a:pPr lvl="0"/>
            <a:r>
              <a:rPr lang="en-GB" sz="1200" kern="1200" dirty="0" smtClean="0">
                <a:solidFill>
                  <a:schemeClr val="tx1"/>
                </a:solidFill>
                <a:effectLst/>
                <a:latin typeface="+mn-lt"/>
                <a:ea typeface="+mn-ea"/>
                <a:cs typeface="+mn-cs"/>
              </a:rPr>
              <a:t>Youth Leadership Programme – Expand the YAGs, extensive support to providers, strengthening youth involvement and advance their positive images campaign</a:t>
            </a: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11</a:t>
            </a:fld>
            <a:endParaRPr lang="en-GB" dirty="0"/>
          </a:p>
        </p:txBody>
      </p:sp>
    </p:spTree>
    <p:extLst>
      <p:ext uri="{BB962C8B-B14F-4D97-AF65-F5344CB8AC3E}">
        <p14:creationId xmlns:p14="http://schemas.microsoft.com/office/powerpoint/2010/main" val="42729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has been achieved over the year (the participation you have undertaken and projects commissioned)</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27 Young Commissioners have been trained and involved in various projects over the year</a:t>
            </a:r>
          </a:p>
          <a:p>
            <a:pPr lvl="0"/>
            <a:r>
              <a:rPr lang="en-GB" sz="1200" kern="1200" dirty="0" smtClean="0">
                <a:solidFill>
                  <a:schemeClr val="tx1"/>
                </a:solidFill>
                <a:effectLst/>
                <a:latin typeface="+mn-lt"/>
                <a:ea typeface="+mn-ea"/>
                <a:cs typeface="+mn-cs"/>
              </a:rPr>
              <a:t>1050 young people were involved in our 2014 consultation, which was used as a basis for the 2015-2016 plan – a further 257 young people were involved in this. </a:t>
            </a:r>
          </a:p>
          <a:p>
            <a:pPr lvl="0"/>
            <a:r>
              <a:rPr lang="en-GB" sz="1200" kern="1200" dirty="0" smtClean="0">
                <a:solidFill>
                  <a:schemeClr val="tx1"/>
                </a:solidFill>
                <a:effectLst/>
                <a:latin typeface="+mn-lt"/>
                <a:ea typeface="+mn-ea"/>
                <a:cs typeface="+mn-cs"/>
              </a:rPr>
              <a:t>Three residential experiences were delivered for 36 young people – focusing on changing behaviour and positive decision making. </a:t>
            </a:r>
          </a:p>
          <a:p>
            <a:pPr lvl="0"/>
            <a:r>
              <a:rPr lang="en-GB" sz="1200" kern="1200" dirty="0" smtClean="0">
                <a:solidFill>
                  <a:schemeClr val="tx1"/>
                </a:solidFill>
                <a:effectLst/>
                <a:latin typeface="+mn-lt"/>
                <a:ea typeface="+mn-ea"/>
                <a:cs typeface="+mn-cs"/>
              </a:rPr>
              <a:t>Accreditation opportunities have been offered to help improve CVs</a:t>
            </a:r>
          </a:p>
          <a:p>
            <a:pPr lvl="0"/>
            <a:r>
              <a:rPr lang="en-GB" sz="1200" kern="1200" dirty="0" smtClean="0">
                <a:solidFill>
                  <a:schemeClr val="tx1"/>
                </a:solidFill>
                <a:effectLst/>
                <a:latin typeface="+mn-lt"/>
                <a:ea typeface="+mn-ea"/>
                <a:cs typeface="+mn-cs"/>
              </a:rPr>
              <a:t>Positive Activities and leisure time opportunities have increased across South Norfolk</a:t>
            </a:r>
          </a:p>
          <a:p>
            <a:pPr lvl="0"/>
            <a:r>
              <a:rPr lang="en-GB" sz="1200" kern="1200" dirty="0" smtClean="0">
                <a:solidFill>
                  <a:schemeClr val="tx1"/>
                </a:solidFill>
                <a:effectLst/>
                <a:latin typeface="+mn-lt"/>
                <a:ea typeface="+mn-ea"/>
                <a:cs typeface="+mn-cs"/>
              </a:rPr>
              <a:t>Grant Funding has enabled individual young people to be better supported</a:t>
            </a:r>
          </a:p>
          <a:p>
            <a:pPr lvl="0"/>
            <a:r>
              <a:rPr lang="en-GB" sz="1200" kern="1200" dirty="0" smtClean="0">
                <a:solidFill>
                  <a:schemeClr val="tx1"/>
                </a:solidFill>
                <a:effectLst/>
                <a:latin typeface="+mn-lt"/>
                <a:ea typeface="+mn-ea"/>
                <a:cs typeface="+mn-cs"/>
              </a:rPr>
              <a:t>Young people, families and communities have benefited from resources and training</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12</a:t>
            </a:fld>
            <a:endParaRPr lang="en-GB" dirty="0"/>
          </a:p>
        </p:txBody>
      </p:sp>
    </p:spTree>
    <p:extLst>
      <p:ext uri="{BB962C8B-B14F-4D97-AF65-F5344CB8AC3E}">
        <p14:creationId xmlns:p14="http://schemas.microsoft.com/office/powerpoint/2010/main" val="297180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is being planned /agreed for the following year (based on the consultation and participation work with young people)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Expand the Positive Activity programme</a:t>
            </a:r>
          </a:p>
          <a:p>
            <a:pPr lvl="0"/>
            <a:r>
              <a:rPr lang="en-GB" sz="1200" kern="1200" dirty="0" smtClean="0">
                <a:solidFill>
                  <a:schemeClr val="tx1"/>
                </a:solidFill>
                <a:effectLst/>
                <a:latin typeface="+mn-lt"/>
                <a:ea typeface="+mn-ea"/>
                <a:cs typeface="+mn-cs"/>
              </a:rPr>
              <a:t>Continue the good work of the Young Commissioners</a:t>
            </a:r>
          </a:p>
          <a:p>
            <a:pPr lvl="0"/>
            <a:r>
              <a:rPr lang="en-GB" sz="1200" kern="1200" dirty="0" smtClean="0">
                <a:solidFill>
                  <a:schemeClr val="tx1"/>
                </a:solidFill>
                <a:effectLst/>
                <a:latin typeface="+mn-lt"/>
                <a:ea typeface="+mn-ea"/>
                <a:cs typeface="+mn-cs"/>
              </a:rPr>
              <a:t>Enhance the school grant programme to include Peer Led projects</a:t>
            </a:r>
          </a:p>
          <a:p>
            <a:pPr lvl="0"/>
            <a:r>
              <a:rPr lang="en-GB" sz="1200" kern="1200" dirty="0" smtClean="0">
                <a:solidFill>
                  <a:schemeClr val="tx1"/>
                </a:solidFill>
                <a:effectLst/>
                <a:latin typeface="+mn-lt"/>
                <a:ea typeface="+mn-ea"/>
                <a:cs typeface="+mn-cs"/>
              </a:rPr>
              <a:t>Support Young People’s access to the Early Help Hub</a:t>
            </a:r>
          </a:p>
          <a:p>
            <a:pPr lvl="0"/>
            <a:r>
              <a:rPr lang="en-GB" sz="1200" kern="1200" dirty="0" smtClean="0">
                <a:solidFill>
                  <a:schemeClr val="tx1"/>
                </a:solidFill>
                <a:effectLst/>
                <a:latin typeface="+mn-lt"/>
                <a:ea typeface="+mn-ea"/>
                <a:cs typeface="+mn-cs"/>
              </a:rPr>
              <a:t>Deliver four residential experiences</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13</a:t>
            </a:fld>
            <a:endParaRPr lang="en-GB" dirty="0"/>
          </a:p>
        </p:txBody>
      </p:sp>
    </p:spTree>
    <p:extLst>
      <p:ext uri="{BB962C8B-B14F-4D97-AF65-F5344CB8AC3E}">
        <p14:creationId xmlns:p14="http://schemas.microsoft.com/office/powerpoint/2010/main" val="2726718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Gift of the YAB  14 young people participated (Young Commissioners) </a:t>
            </a:r>
          </a:p>
          <a:p>
            <a:r>
              <a:rPr lang="en-GB" sz="1200" b="1" kern="1200" dirty="0" smtClean="0">
                <a:solidFill>
                  <a:schemeClr val="tx1"/>
                </a:solidFill>
                <a:effectLst/>
                <a:latin typeface="+mn-lt"/>
                <a:ea typeface="+mn-ea"/>
                <a:cs typeface="+mn-cs"/>
              </a:rPr>
              <a:t>5</a:t>
            </a:r>
            <a:r>
              <a:rPr lang="en-GB" sz="1200" b="1" kern="1200" baseline="0" dirty="0" smtClean="0">
                <a:solidFill>
                  <a:schemeClr val="tx1"/>
                </a:solidFill>
                <a:effectLst/>
                <a:latin typeface="+mn-lt"/>
                <a:ea typeface="+mn-ea"/>
                <a:cs typeface="+mn-cs"/>
              </a:rPr>
              <a:t> projects commissioned and 1802 young people reached</a:t>
            </a:r>
            <a:endParaRPr lang="en-GB"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Growing it Green project supported </a:t>
            </a:r>
            <a:r>
              <a:rPr lang="en-GB" sz="1200" kern="1200" dirty="0" smtClean="0">
                <a:solidFill>
                  <a:srgbClr val="FF0000"/>
                </a:solidFill>
                <a:effectLst/>
                <a:latin typeface="+mn-lt"/>
                <a:ea typeface="+mn-ea"/>
                <a:cs typeface="+mn-cs"/>
              </a:rPr>
              <a:t>705</a:t>
            </a:r>
            <a:r>
              <a:rPr lang="en-GB" sz="1200" kern="1200" dirty="0" smtClean="0">
                <a:solidFill>
                  <a:schemeClr val="tx1"/>
                </a:solidFill>
                <a:effectLst/>
                <a:latin typeface="+mn-lt"/>
                <a:ea typeface="+mn-ea"/>
                <a:cs typeface="+mn-cs"/>
              </a:rPr>
              <a:t> young people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Mobile provision supported </a:t>
            </a:r>
            <a:r>
              <a:rPr lang="en-GB" sz="1200" kern="1200" dirty="0" smtClean="0">
                <a:solidFill>
                  <a:srgbClr val="FF0000"/>
                </a:solidFill>
                <a:effectLst/>
                <a:latin typeface="+mn-lt"/>
                <a:ea typeface="+mn-ea"/>
                <a:cs typeface="+mn-cs"/>
              </a:rPr>
              <a:t>934 </a:t>
            </a:r>
            <a:r>
              <a:rPr lang="en-GB" sz="1200" kern="1200" dirty="0" smtClean="0">
                <a:solidFill>
                  <a:schemeClr val="tx1"/>
                </a:solidFill>
                <a:effectLst/>
                <a:latin typeface="+mn-lt"/>
                <a:ea typeface="+mn-ea"/>
                <a:cs typeface="+mn-cs"/>
              </a:rPr>
              <a:t>young people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Talent Match integration project supported 30 young people</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Challenge supported 35 young people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Downham Market Boxing Club supporting 98 young people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Young people involved</a:t>
            </a:r>
            <a:r>
              <a:rPr lang="en-GB" sz="1200" b="1" kern="1200" baseline="0" dirty="0" smtClean="0">
                <a:solidFill>
                  <a:schemeClr val="tx1"/>
                </a:solidFill>
                <a:effectLst/>
                <a:latin typeface="+mn-lt"/>
                <a:ea typeface="+mn-ea"/>
                <a:cs typeface="+mn-cs"/>
              </a:rPr>
              <a:t> in projects</a:t>
            </a:r>
          </a:p>
          <a:p>
            <a:r>
              <a:rPr lang="en-GB" sz="1200" kern="1200" dirty="0" smtClean="0">
                <a:solidFill>
                  <a:schemeClr val="tx1"/>
                </a:solidFill>
                <a:effectLst/>
                <a:latin typeface="+mn-lt"/>
                <a:ea typeface="+mn-ea"/>
                <a:cs typeface="+mn-cs"/>
              </a:rPr>
              <a:t>Construction of gym with young people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Swan Centre music studio working with young people to build it. </a:t>
            </a:r>
          </a:p>
          <a:p>
            <a:r>
              <a:rPr lang="en-GB" sz="1200" kern="1200" dirty="0" smtClean="0">
                <a:solidFill>
                  <a:schemeClr val="tx1"/>
                </a:solidFill>
                <a:effectLst/>
                <a:latin typeface="+mn-lt"/>
                <a:ea typeface="+mn-ea"/>
                <a:cs typeface="+mn-cs"/>
              </a:rPr>
              <a:t>Young people involved</a:t>
            </a:r>
            <a:r>
              <a:rPr lang="en-GB" sz="1200" kern="1200" baseline="0" dirty="0" smtClean="0">
                <a:solidFill>
                  <a:schemeClr val="tx1"/>
                </a:solidFill>
                <a:effectLst/>
                <a:latin typeface="+mn-lt"/>
                <a:ea typeface="+mn-ea"/>
                <a:cs typeface="+mn-cs"/>
              </a:rPr>
              <a:t> in projects</a:t>
            </a:r>
          </a:p>
          <a:p>
            <a:r>
              <a:rPr lang="en-GB" sz="1200" b="1" kern="1200" dirty="0" smtClean="0">
                <a:solidFill>
                  <a:schemeClr val="tx1"/>
                </a:solidFill>
                <a:effectLst/>
                <a:latin typeface="+mn-lt"/>
                <a:ea typeface="+mn-ea"/>
                <a:cs typeface="+mn-cs"/>
              </a:rPr>
              <a:t>Worked alongside voluntary organisations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Mathew project Young carers, Scouts, guides, E-zone, Forward Day-care, Domestic abuse champions, Princes Trust, instrumental in supporting Discovery Centre to survive</a:t>
            </a:r>
          </a:p>
          <a:p>
            <a:r>
              <a:rPr lang="en-GB" sz="1200" b="1" kern="1200" dirty="0" smtClean="0">
                <a:solidFill>
                  <a:schemeClr val="tx1"/>
                </a:solidFill>
                <a:effectLst/>
                <a:latin typeface="+mn-lt"/>
                <a:ea typeface="+mn-ea"/>
                <a:cs typeface="+mn-cs"/>
              </a:rPr>
              <a:t>Apprenticeships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Tennis Development programme with 3 Lawn Tennis Association Apprentices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2 apprentices achieve places on level 3 Y&amp;C courses</a:t>
            </a:r>
          </a:p>
          <a:p>
            <a:r>
              <a:rPr lang="en-GB" sz="1200" b="1" kern="1200" dirty="0" smtClean="0">
                <a:solidFill>
                  <a:schemeClr val="tx1"/>
                </a:solidFill>
                <a:effectLst/>
                <a:latin typeface="+mn-lt"/>
                <a:ea typeface="+mn-ea"/>
                <a:cs typeface="+mn-cs"/>
              </a:rPr>
              <a:t>Microsoft IT Hub supported over 263 young people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Small Grants Fund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Small Grant Fund supporting voluntary organisations 12</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Partnership with local radio</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Secured partnership with KLFM Radio £12k worth of advertising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14</a:t>
            </a:fld>
            <a:endParaRPr lang="en-GB" dirty="0"/>
          </a:p>
        </p:txBody>
      </p:sp>
    </p:spTree>
    <p:extLst>
      <p:ext uri="{BB962C8B-B14F-4D97-AF65-F5344CB8AC3E}">
        <p14:creationId xmlns:p14="http://schemas.microsoft.com/office/powerpoint/2010/main" val="142236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Activities</a:t>
            </a:r>
          </a:p>
          <a:p>
            <a:r>
              <a:rPr lang="en-GB" sz="1200" kern="1200" dirty="0" smtClean="0">
                <a:solidFill>
                  <a:schemeClr val="tx1"/>
                </a:solidFill>
                <a:effectLst/>
                <a:latin typeface="+mn-lt"/>
                <a:ea typeface="+mn-ea"/>
                <a:cs typeface="+mn-cs"/>
              </a:rPr>
              <a:t>Kitchen project</a:t>
            </a:r>
          </a:p>
          <a:p>
            <a:r>
              <a:rPr lang="en-GB" sz="1200" kern="1200" dirty="0" smtClean="0">
                <a:solidFill>
                  <a:schemeClr val="tx1"/>
                </a:solidFill>
                <a:effectLst/>
                <a:latin typeface="+mn-lt"/>
                <a:ea typeface="+mn-ea"/>
                <a:cs typeface="+mn-cs"/>
              </a:rPr>
              <a:t>Allotment  </a:t>
            </a:r>
          </a:p>
          <a:p>
            <a:r>
              <a:rPr lang="en-GB" sz="1200" kern="1200" dirty="0" smtClean="0">
                <a:solidFill>
                  <a:schemeClr val="tx1"/>
                </a:solidFill>
                <a:effectLst/>
                <a:latin typeface="+mn-lt"/>
                <a:ea typeface="+mn-ea"/>
                <a:cs typeface="+mn-cs"/>
              </a:rPr>
              <a:t>Recording studios across district </a:t>
            </a:r>
          </a:p>
          <a:p>
            <a:r>
              <a:rPr lang="en-GB" sz="1200" kern="1200" dirty="0" smtClean="0">
                <a:solidFill>
                  <a:schemeClr val="tx1"/>
                </a:solidFill>
                <a:effectLst/>
                <a:latin typeface="+mn-lt"/>
                <a:ea typeface="+mn-ea"/>
                <a:cs typeface="+mn-cs"/>
              </a:rPr>
              <a:t>Sports sessions </a:t>
            </a:r>
          </a:p>
          <a:p>
            <a:r>
              <a:rPr lang="en-GB" sz="1200" kern="1200" dirty="0" smtClean="0">
                <a:solidFill>
                  <a:schemeClr val="tx1"/>
                </a:solidFill>
                <a:effectLst/>
                <a:latin typeface="+mn-lt"/>
                <a:ea typeface="+mn-ea"/>
                <a:cs typeface="+mn-cs"/>
              </a:rPr>
              <a:t>Residential  </a:t>
            </a:r>
          </a:p>
          <a:p>
            <a:r>
              <a:rPr lang="en-GB" sz="1200" kern="1200" dirty="0" smtClean="0">
                <a:solidFill>
                  <a:schemeClr val="tx1"/>
                </a:solidFill>
                <a:effectLst/>
                <a:latin typeface="+mn-lt"/>
                <a:ea typeface="+mn-ea"/>
                <a:cs typeface="+mn-cs"/>
              </a:rPr>
              <a:t>Lottery project </a:t>
            </a:r>
          </a:p>
          <a:p>
            <a:r>
              <a:rPr lang="en-GB" sz="1200" kern="1200" dirty="0" smtClean="0">
                <a:solidFill>
                  <a:schemeClr val="tx1"/>
                </a:solidFill>
                <a:effectLst/>
                <a:latin typeface="+mn-lt"/>
                <a:ea typeface="+mn-ea"/>
                <a:cs typeface="+mn-cs"/>
              </a:rPr>
              <a:t>Positive activities</a:t>
            </a:r>
          </a:p>
          <a:p>
            <a:r>
              <a:rPr lang="en-GB" sz="1200" b="1" kern="1200" dirty="0" smtClean="0">
                <a:solidFill>
                  <a:schemeClr val="tx1"/>
                </a:solidFill>
                <a:effectLst/>
                <a:latin typeface="+mn-lt"/>
                <a:ea typeface="+mn-ea"/>
                <a:cs typeface="+mn-cs"/>
              </a:rPr>
              <a:t>Opportunities</a:t>
            </a:r>
            <a:r>
              <a:rPr lang="en-GB" sz="1200" b="1" kern="1200" baseline="0" dirty="0" smtClean="0">
                <a:solidFill>
                  <a:schemeClr val="tx1"/>
                </a:solidFill>
                <a:effectLst/>
                <a:latin typeface="+mn-lt"/>
                <a:ea typeface="+mn-ea"/>
                <a:cs typeface="+mn-cs"/>
              </a:rPr>
              <a:t> for those not in education, employment and training</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 with neet young people </a:t>
            </a:r>
          </a:p>
          <a:p>
            <a:r>
              <a:rPr lang="en-GB" sz="1200" b="1" kern="1200" dirty="0" smtClean="0">
                <a:solidFill>
                  <a:schemeClr val="tx1"/>
                </a:solidFill>
                <a:effectLst/>
                <a:latin typeface="+mn-lt"/>
                <a:ea typeface="+mn-ea"/>
                <a:cs typeface="+mn-cs"/>
              </a:rPr>
              <a:t>Training and Apprenticeships</a:t>
            </a:r>
          </a:p>
          <a:p>
            <a:r>
              <a:rPr lang="en-GB" sz="1200" kern="1200" dirty="0" smtClean="0">
                <a:solidFill>
                  <a:schemeClr val="tx1"/>
                </a:solidFill>
                <a:effectLst/>
                <a:latin typeface="+mn-lt"/>
                <a:ea typeface="+mn-ea"/>
                <a:cs typeface="+mn-cs"/>
              </a:rPr>
              <a:t>Training </a:t>
            </a:r>
          </a:p>
          <a:p>
            <a:r>
              <a:rPr lang="en-GB" sz="1200" kern="1200" dirty="0" smtClean="0">
                <a:solidFill>
                  <a:schemeClr val="tx1"/>
                </a:solidFill>
                <a:effectLst/>
                <a:latin typeface="+mn-lt"/>
                <a:ea typeface="+mn-ea"/>
                <a:cs typeface="+mn-cs"/>
              </a:rPr>
              <a:t>Apprentices</a:t>
            </a:r>
          </a:p>
          <a:p>
            <a:r>
              <a:rPr lang="en-GB" sz="1200" b="1" kern="1200" dirty="0" smtClean="0">
                <a:solidFill>
                  <a:schemeClr val="tx1"/>
                </a:solidFill>
                <a:effectLst/>
                <a:latin typeface="+mn-lt"/>
                <a:ea typeface="+mn-ea"/>
                <a:cs typeface="+mn-cs"/>
              </a:rPr>
              <a:t>Young Commissioners’ Role</a:t>
            </a:r>
          </a:p>
          <a:p>
            <a:r>
              <a:rPr lang="en-GB" sz="1200" kern="1200" dirty="0" smtClean="0">
                <a:solidFill>
                  <a:schemeClr val="tx1"/>
                </a:solidFill>
                <a:effectLst/>
                <a:latin typeface="+mn-lt"/>
                <a:ea typeface="+mn-ea"/>
                <a:cs typeface="+mn-cs"/>
              </a:rPr>
              <a:t>Consultation</a:t>
            </a:r>
          </a:p>
          <a:p>
            <a:r>
              <a:rPr lang="en-GB" sz="1200" kern="1200" dirty="0" smtClean="0">
                <a:solidFill>
                  <a:schemeClr val="tx1"/>
                </a:solidFill>
                <a:effectLst/>
                <a:latin typeface="+mn-lt"/>
                <a:ea typeface="+mn-ea"/>
                <a:cs typeface="+mn-cs"/>
              </a:rPr>
              <a:t>Multi agency work </a:t>
            </a:r>
          </a:p>
          <a:p>
            <a:r>
              <a:rPr lang="en-GB" sz="1200" kern="1200" dirty="0" smtClean="0">
                <a:solidFill>
                  <a:schemeClr val="tx1"/>
                </a:solidFill>
                <a:effectLst/>
                <a:latin typeface="+mn-lt"/>
                <a:ea typeface="+mn-ea"/>
                <a:cs typeface="+mn-cs"/>
              </a:rPr>
              <a:t>Small grants </a:t>
            </a:r>
          </a:p>
          <a:p>
            <a:r>
              <a:rPr lang="en-GB" sz="1200" kern="1200" dirty="0" smtClean="0">
                <a:solidFill>
                  <a:schemeClr val="tx1"/>
                </a:solidFill>
                <a:effectLst/>
                <a:latin typeface="+mn-lt"/>
                <a:ea typeface="+mn-ea"/>
                <a:cs typeface="+mn-cs"/>
              </a:rPr>
              <a:t>Attending events </a:t>
            </a: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15</a:t>
            </a:fld>
            <a:endParaRPr lang="en-GB" dirty="0"/>
          </a:p>
        </p:txBody>
      </p:sp>
    </p:spTree>
    <p:extLst>
      <p:ext uri="{BB962C8B-B14F-4D97-AF65-F5344CB8AC3E}">
        <p14:creationId xmlns:p14="http://schemas.microsoft.com/office/powerpoint/2010/main" val="383330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16 young commissioners (plus 10 recruited)</a:t>
            </a:r>
            <a:r>
              <a:rPr lang="en-GB" b="1" baseline="0" dirty="0" smtClean="0"/>
              <a:t> </a:t>
            </a:r>
            <a:r>
              <a:rPr lang="en-GB" sz="1200" kern="1200" dirty="0" smtClean="0">
                <a:solidFill>
                  <a:schemeClr val="tx1"/>
                </a:solidFill>
                <a:effectLst/>
                <a:latin typeface="+mn-lt"/>
                <a:ea typeface="+mn-ea"/>
                <a:cs typeface="+mn-cs"/>
              </a:rPr>
              <a:t>have been involved in:</a:t>
            </a:r>
            <a:endParaRPr lang="en-GB"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Developing &amp; delivering a presentation for Gift of the YAB event</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Attending training on the role of the YAB, marketing and promotion, equality and diversity, group dynamics, team work and problem solving</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Interviewing staff for the Benjamin Foundation</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Giving a presentation and feedback to Norfolk County Council as part of Reimagining Norfolk </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Completing quality assurance visits to YAB commissioned projects</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Commissioning new services:  Watton Youth Café and the Thetford Young Entrepreneurs </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Attending volunteering Fair at Neatherd High School</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Supporting 3 Early Help and Providers Workshops.</a:t>
            </a:r>
          </a:p>
          <a:p>
            <a:pPr marL="628650" lvl="1" indent="-171450">
              <a:buFont typeface="Arial" panose="020B0604020202020204" pitchFamily="34" charset="0"/>
              <a:buChar char="•"/>
            </a:pPr>
            <a:r>
              <a:rPr lang="en-GB" sz="1000" kern="1200" dirty="0" smtClean="0">
                <a:solidFill>
                  <a:schemeClr val="tx1"/>
                </a:solidFill>
                <a:effectLst/>
                <a:latin typeface="+mn-lt"/>
                <a:ea typeface="+mn-ea"/>
                <a:cs typeface="+mn-cs"/>
              </a:rPr>
              <a:t>Attending the first BME Youth conference in Norwich</a:t>
            </a:r>
          </a:p>
          <a:p>
            <a:pPr lvl="0"/>
            <a:r>
              <a:rPr lang="en-GB" sz="1200" b="1" kern="1200" dirty="0" smtClean="0">
                <a:solidFill>
                  <a:schemeClr val="tx1"/>
                </a:solidFill>
                <a:effectLst/>
                <a:latin typeface="+mn-lt"/>
                <a:ea typeface="+mn-ea"/>
                <a:cs typeface="+mn-cs"/>
              </a:rPr>
              <a:t>310 young people responded to an online questionnaire which informed YAB planning for the 5 market towns in the district.</a:t>
            </a:r>
            <a:endParaRPr lang="en-GB" sz="1100" b="1" kern="1200" dirty="0" smtClean="0">
              <a:solidFill>
                <a:schemeClr val="tx1"/>
              </a:solidFill>
              <a:effectLst/>
              <a:latin typeface="+mn-lt"/>
              <a:ea typeface="+mn-ea"/>
              <a:cs typeface="+mn-cs"/>
            </a:endParaRPr>
          </a:p>
          <a:p>
            <a:r>
              <a:rPr lang="en-GB" b="1" dirty="0" smtClean="0"/>
              <a:t>International youth exchange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rPr>
              <a:t>Breckland Youth Advisory Board and Young Commissioners hosted an international youth exchange with Holland funded by ERASMUS+ European Funding: ‘Hero’s Journey’ Developing Young Community Project Leaders project. </a:t>
            </a:r>
          </a:p>
          <a:p>
            <a:r>
              <a:rPr lang="en-GB" b="1" dirty="0" smtClean="0"/>
              <a:t>10 commissioned projects</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Reduction of ASB through summer activity programme.</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Reduction of bullying and support to victims including mental health support.</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Increased and improved sexual health provision.</a:t>
            </a:r>
            <a:r>
              <a:rPr lang="en-GB" sz="1000" i="1"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Support to young people for whom English is not their first language to improve employment prospects.</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Support to young commissioners to develop their involvement skills.</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Drug and alcohol use research in Watton. </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Positive activities for young people at risk from NEET and on the Edge of Care. </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Promote local apprenticeship and job opportunities for young people in Breckland, including the development of young entrepreneurs through the Thetford Business School &amp; the ‘Pop Up! Thetford’ project. </a:t>
            </a:r>
          </a:p>
          <a:p>
            <a:pPr marL="171450" indent="-171450">
              <a:buFont typeface="Arial" panose="020B0604020202020204" pitchFamily="34" charset="0"/>
              <a:buChar char="•"/>
            </a:pPr>
            <a:r>
              <a:rPr lang="en-GB" sz="1000" b="0" kern="1200" dirty="0" smtClean="0">
                <a:solidFill>
                  <a:schemeClr val="tx1"/>
                </a:solidFill>
                <a:effectLst/>
                <a:latin typeface="+mn-lt"/>
                <a:ea typeface="+mn-ea"/>
                <a:cs typeface="+mn-cs"/>
              </a:rPr>
              <a:t>Community Capacity Building through small grants scheme to support training of adults and activities for young people.</a:t>
            </a:r>
            <a:endParaRPr lang="en-GB" sz="1000" b="0" dirty="0" smtClean="0"/>
          </a:p>
          <a:p>
            <a:pPr marL="0" lvl="0" indent="0">
              <a:buFont typeface="Arial" panose="020B0604020202020204" pitchFamily="34" charset="0"/>
              <a:buNone/>
            </a:pPr>
            <a:r>
              <a:rPr lang="en-GB" b="1" dirty="0" smtClean="0"/>
              <a:t>Accredited learning: 	</a:t>
            </a:r>
            <a:r>
              <a:rPr lang="en-GB" sz="1000" kern="1200" dirty="0" smtClean="0">
                <a:solidFill>
                  <a:schemeClr val="tx1"/>
                </a:solidFill>
                <a:effectLst/>
                <a:latin typeface="+mn-lt"/>
                <a:ea typeface="+mn-ea"/>
                <a:cs typeface="+mn-cs"/>
              </a:rPr>
              <a:t>25 young people received Norfolk Youth Awards</a:t>
            </a:r>
          </a:p>
          <a:p>
            <a:pPr marL="0" lvl="0" indent="0">
              <a:buFont typeface="Arial" panose="020B0604020202020204" pitchFamily="34" charset="0"/>
              <a:buNone/>
            </a:pPr>
            <a:r>
              <a:rPr lang="en-GB" sz="1000" kern="1200" dirty="0" smtClean="0">
                <a:solidFill>
                  <a:schemeClr val="tx1"/>
                </a:solidFill>
                <a:effectLst/>
                <a:latin typeface="+mn-lt"/>
                <a:ea typeface="+mn-ea"/>
                <a:cs typeface="+mn-cs"/>
              </a:rPr>
              <a:t>		25 young people received International Youth Passes</a:t>
            </a:r>
          </a:p>
          <a:p>
            <a:pPr marL="0" lvl="0" indent="0">
              <a:buFont typeface="Arial" panose="020B0604020202020204" pitchFamily="34" charset="0"/>
              <a:buNone/>
            </a:pPr>
            <a:r>
              <a:rPr lang="en-GB" sz="1000" kern="1200" dirty="0" smtClean="0">
                <a:solidFill>
                  <a:schemeClr val="tx1"/>
                </a:solidFill>
                <a:effectLst/>
                <a:latin typeface="+mn-lt"/>
                <a:ea typeface="+mn-ea"/>
                <a:cs typeface="+mn-cs"/>
              </a:rPr>
              <a:t>		12 young people received training certificates</a:t>
            </a:r>
            <a:r>
              <a:rPr lang="en-GB" sz="1000" i="1" kern="1200" dirty="0" smtClean="0">
                <a:solidFill>
                  <a:schemeClr val="tx1"/>
                </a:solidFill>
                <a:effectLst/>
                <a:latin typeface="+mn-lt"/>
                <a:ea typeface="+mn-ea"/>
                <a:cs typeface="+mn-cs"/>
              </a:rPr>
              <a:t>.</a:t>
            </a:r>
            <a:r>
              <a:rPr lang="en-GB" sz="10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b="1" dirty="0" smtClean="0"/>
          </a:p>
          <a:p>
            <a:r>
              <a:rPr lang="en-GB" sz="1000" b="1" dirty="0" smtClean="0"/>
              <a:t>Positive activities</a:t>
            </a:r>
          </a:p>
          <a:p>
            <a:pPr lvl="0"/>
            <a:r>
              <a:rPr lang="en-GB" sz="1000" kern="1200" dirty="0" smtClean="0">
                <a:solidFill>
                  <a:schemeClr val="tx1"/>
                </a:solidFill>
                <a:effectLst/>
                <a:latin typeface="+mn-lt"/>
                <a:ea typeface="+mn-ea"/>
                <a:cs typeface="+mn-cs"/>
              </a:rPr>
              <a:t>The YAB commissioned positive activities through two projects: Keystone Development trust’s ‘Passport to Employment’ focusing on young people at risk of NEET and the Benjamin Foundation’s Positive Activities programme: ‘Boom! Breckland’ which catered for young people at risk of NEET and on the edge of care.</a:t>
            </a:r>
          </a:p>
          <a:p>
            <a:pPr lvl="0"/>
            <a:r>
              <a:rPr lang="en-GB" sz="1000" kern="1200" dirty="0" smtClean="0">
                <a:solidFill>
                  <a:schemeClr val="tx1"/>
                </a:solidFill>
                <a:effectLst/>
                <a:latin typeface="+mn-lt"/>
                <a:ea typeface="+mn-ea"/>
                <a:cs typeface="+mn-cs"/>
              </a:rPr>
              <a:t>33 referrals received over the year and 53 young people participated in positive activities. 23 cases closed either due to young people moving onto other provision, accessing education/training, moving out the area or non-engagement. </a:t>
            </a:r>
          </a:p>
          <a:p>
            <a:pPr lvl="0"/>
            <a:r>
              <a:rPr lang="en-GB" sz="1000" kern="1200" dirty="0" smtClean="0">
                <a:solidFill>
                  <a:schemeClr val="tx1"/>
                </a:solidFill>
                <a:effectLst/>
                <a:latin typeface="+mn-lt"/>
                <a:ea typeface="+mn-ea"/>
                <a:cs typeface="+mn-cs"/>
              </a:rPr>
              <a:t>Youth Star has been used to track impact for young people.</a:t>
            </a:r>
          </a:p>
          <a:p>
            <a:pPr lvl="0"/>
            <a:r>
              <a:rPr lang="en-GB" b="1" dirty="0" smtClean="0"/>
              <a:t>Partnership working </a:t>
            </a:r>
            <a:r>
              <a:rPr lang="en-GB" sz="1000" kern="1200" dirty="0" smtClean="0">
                <a:solidFill>
                  <a:schemeClr val="tx1"/>
                </a:solidFill>
                <a:effectLst/>
                <a:latin typeface="+mn-lt"/>
                <a:ea typeface="+mn-ea"/>
                <a:cs typeface="+mn-cs"/>
              </a:rPr>
              <a:t>3 Early Help and Providers Workshops held with agencies working in early help.</a:t>
            </a:r>
          </a:p>
          <a:p>
            <a:pPr lvl="0"/>
            <a:r>
              <a:rPr lang="en-GB" sz="1000" kern="1200" dirty="0" smtClean="0">
                <a:solidFill>
                  <a:schemeClr val="tx1"/>
                </a:solidFill>
                <a:effectLst/>
                <a:latin typeface="+mn-lt"/>
                <a:ea typeface="+mn-ea"/>
                <a:cs typeface="+mn-cs"/>
              </a:rPr>
              <a:t>Working with the Early Help Team, supporting the development of networks with Breckland providers through networking and workshop events.</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A Norfolk County Council Apprentice is on placement with The Benjamin Foundation two days a week.</a:t>
            </a:r>
          </a:p>
          <a:p>
            <a:r>
              <a:rPr lang="en-GB" b="1" dirty="0" smtClean="0"/>
              <a:t>Capacity building:</a:t>
            </a:r>
            <a:r>
              <a:rPr lang="en-GB" b="1" baseline="0" dirty="0" smtClean="0"/>
              <a:t> </a:t>
            </a:r>
            <a:r>
              <a:rPr lang="en-GB" sz="1000" kern="1200" dirty="0" smtClean="0">
                <a:solidFill>
                  <a:schemeClr val="tx1"/>
                </a:solidFill>
                <a:effectLst/>
                <a:latin typeface="+mn-lt"/>
                <a:ea typeface="+mn-ea"/>
                <a:cs typeface="+mn-cs"/>
              </a:rPr>
              <a:t>The YAB has provided information and guidance to, and met with, a wide range of community groups working with young people, helping to develop new groups or support existing provision commissioned by YAB. 	</a:t>
            </a:r>
            <a:endParaRPr lang="en-GB" sz="1000" b="1" dirty="0" smtClean="0"/>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2</a:t>
            </a:fld>
            <a:endParaRPr lang="en-GB" dirty="0"/>
          </a:p>
        </p:txBody>
      </p:sp>
    </p:spTree>
    <p:extLst>
      <p:ext uri="{BB962C8B-B14F-4D97-AF65-F5344CB8AC3E}">
        <p14:creationId xmlns:p14="http://schemas.microsoft.com/office/powerpoint/2010/main" val="241616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YAB priorities for 2016/17 include: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Reduction of ASB through summer activity programme</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Reduction of bullying and support to victims including mental health support</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Increased and improved sexual health provision</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Support to young people for whom English is not their first language to improve employment prospects</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Community Capacity Building through small grants scheme to support training of adults and activities for young people</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Development of young entrepreneurs through the Thetford Business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smtClean="0">
                <a:solidFill>
                  <a:schemeClr val="tx1"/>
                </a:solidFill>
                <a:effectLst/>
                <a:latin typeface="+mn-lt"/>
                <a:ea typeface="+mn-ea"/>
                <a:cs typeface="+mn-cs"/>
              </a:rPr>
              <a:t>Promote local apprenticeship and job opportunities for young people in Breckland</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Support to Young commissioners to develop their involvement skills</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Drop in Youth Provision in Watton</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Positive activities for young people at risk from NEET and on the Edge of Care</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Build liaison between the YAB and The Early Help Hub</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Mental Health provision in Breckland to support up to 70 young people</a:t>
            </a:r>
          </a:p>
          <a:p>
            <a:pPr marL="171450" lvl="0" indent="-171450">
              <a:buFont typeface="Arial" panose="020B0604020202020204" pitchFamily="34" charset="0"/>
              <a:buChar char="•"/>
            </a:pPr>
            <a:r>
              <a:rPr lang="en-GB" sz="1000" kern="1200" dirty="0" smtClean="0">
                <a:solidFill>
                  <a:schemeClr val="tx1"/>
                </a:solidFill>
                <a:effectLst/>
                <a:latin typeface="+mn-lt"/>
                <a:ea typeface="+mn-ea"/>
                <a:cs typeface="+mn-cs"/>
              </a:rPr>
              <a:t>LGBT support to young people in Breckland</a:t>
            </a: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3</a:t>
            </a:fld>
            <a:endParaRPr lang="en-GB" dirty="0"/>
          </a:p>
        </p:txBody>
      </p:sp>
    </p:spTree>
    <p:extLst>
      <p:ext uri="{BB962C8B-B14F-4D97-AF65-F5344CB8AC3E}">
        <p14:creationId xmlns:p14="http://schemas.microsoft.com/office/powerpoint/2010/main" val="42555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Recruited 10 new young commissioners from areas of Broadland that were not previously represented on the YAB</a:t>
            </a:r>
          </a:p>
          <a:p>
            <a:pPr marL="285750" indent="-285750">
              <a:buFont typeface="Arial" panose="020B0604020202020204" pitchFamily="34" charset="0"/>
              <a:buChar char="•"/>
            </a:pPr>
            <a:r>
              <a:rPr lang="en-US" sz="1200" dirty="0" smtClean="0"/>
              <a:t>Match-funded two ‘good practice’ youth clubs to build sustainability and provide a model for other youth clubs to follow</a:t>
            </a:r>
          </a:p>
          <a:p>
            <a:pPr marL="285750" indent="-285750">
              <a:buFont typeface="Arial" panose="020B0604020202020204" pitchFamily="34" charset="0"/>
              <a:buChar char="•"/>
            </a:pPr>
            <a:r>
              <a:rPr lang="en-US" sz="1200" dirty="0" smtClean="0"/>
              <a:t>Supported and paid for three Broadland high schools to access Tootoot, a safeguarding tool that allows students to report 24/7 from a computer, phone or tablet</a:t>
            </a:r>
          </a:p>
          <a:p>
            <a:pPr marL="285750" indent="-285750">
              <a:buFont typeface="Arial" panose="020B0604020202020204" pitchFamily="34" charset="0"/>
              <a:buChar char="•"/>
            </a:pPr>
            <a:r>
              <a:rPr lang="en-US" sz="1200" dirty="0" smtClean="0"/>
              <a:t>Built on the achievements of two previous community-based projects with MAP and Momentum by employing an Engagement Worker to build relationships with town/parish councils and local community groups</a:t>
            </a:r>
          </a:p>
          <a:p>
            <a:pPr marL="285750" indent="-285750">
              <a:buFont typeface="Arial" panose="020B0604020202020204" pitchFamily="34" charset="0"/>
              <a:buChar char="•"/>
            </a:pPr>
            <a:r>
              <a:rPr lang="en-US" sz="1200" dirty="0" smtClean="0"/>
              <a:t>Concentrated on marketing and awareness of the YAB using social media and press releases; this led to groups coming to us for advice e.g. Aylsham Gym who wanted to know how to attract young people</a:t>
            </a: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4</a:t>
            </a:fld>
            <a:endParaRPr lang="en-GB" dirty="0"/>
          </a:p>
        </p:txBody>
      </p:sp>
    </p:spTree>
    <p:extLst>
      <p:ext uri="{BB962C8B-B14F-4D97-AF65-F5344CB8AC3E}">
        <p14:creationId xmlns:p14="http://schemas.microsoft.com/office/powerpoint/2010/main" val="113957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smtClean="0"/>
              <a:t>Positive Friendships: </a:t>
            </a:r>
            <a:r>
              <a:rPr lang="en-US" sz="1200" dirty="0" smtClean="0"/>
              <a:t>Young people aged 11-13 told us friends were the most important thing to them, but bullying and peer pressure can occur in friendship groups. We will be producing materials for teachers and youth leaders to use to encourage positive friendships, especially in the transition to High School.</a:t>
            </a:r>
          </a:p>
          <a:p>
            <a:pPr marL="285750" indent="-285750">
              <a:buFont typeface="Arial" panose="020B0604020202020204" pitchFamily="34" charset="0"/>
              <a:buChar char="•"/>
            </a:pPr>
            <a:r>
              <a:rPr lang="en-US" sz="1200" b="1" dirty="0" smtClean="0"/>
              <a:t>Self-esteem and confidence: </a:t>
            </a:r>
            <a:r>
              <a:rPr lang="en-US" sz="1200" dirty="0" smtClean="0"/>
              <a:t>In our survey this was the top issue for girls aged 14-16 and Public Health data backs this up. We are currently looking into what support is currently available and where gaps are.</a:t>
            </a:r>
          </a:p>
          <a:p>
            <a:pPr marL="285750" indent="-285750">
              <a:buFont typeface="Arial" panose="020B0604020202020204" pitchFamily="34" charset="0"/>
              <a:buChar char="•"/>
            </a:pPr>
            <a:r>
              <a:rPr lang="en-US" sz="1200" b="1" dirty="0" smtClean="0"/>
              <a:t>Bullying and cyber-bullying: </a:t>
            </a:r>
            <a:r>
              <a:rPr lang="en-US" sz="1200" dirty="0" smtClean="0"/>
              <a:t>Building on the Tootoot project, we will be looking at what schools are already doing to deal with bullying and whether they can share good practice with schools who are struggling.</a:t>
            </a:r>
            <a:endParaRPr lang="en-US" sz="1200" b="1" dirty="0" smtClean="0"/>
          </a:p>
          <a:p>
            <a:pPr marL="285750" indent="-285750">
              <a:buFont typeface="Arial" panose="020B0604020202020204" pitchFamily="34" charset="0"/>
              <a:buChar char="•"/>
            </a:pPr>
            <a:r>
              <a:rPr lang="en-US" sz="1200" b="1" dirty="0" smtClean="0"/>
              <a:t>Access to healthcare: </a:t>
            </a:r>
            <a:r>
              <a:rPr lang="en-US" sz="1200" dirty="0" smtClean="0"/>
              <a:t>Young people said they didn’t feel confident going to their GP and that it was hard to get an appointment outside of school hours or without parents knowing. We will be working with the CCGs to conduct visits and advise GPs on making their practices more youth-friendly.</a:t>
            </a:r>
            <a:endParaRPr lang="en-US" sz="1200" b="1" dirty="0" smtClean="0"/>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5</a:t>
            </a:fld>
            <a:endParaRPr lang="en-GB" dirty="0"/>
          </a:p>
        </p:txBody>
      </p:sp>
    </p:spTree>
    <p:extLst>
      <p:ext uri="{BB962C8B-B14F-4D97-AF65-F5344CB8AC3E}">
        <p14:creationId xmlns:p14="http://schemas.microsoft.com/office/powerpoint/2010/main" val="329776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Great Yarmouth YAB highlights 2015-16 include:</a:t>
            </a:r>
            <a:br>
              <a:rPr lang="en-GB" sz="1200" b="1" kern="1200" dirty="0" smtClean="0">
                <a:solidFill>
                  <a:schemeClr val="tx1"/>
                </a:solidFill>
                <a:effectLst/>
                <a:latin typeface="+mn-lt"/>
                <a:ea typeface="+mn-ea"/>
                <a:cs typeface="+mn-cs"/>
              </a:rPr>
            </a:br>
            <a:endParaRPr lang="en-GB" dirty="0" smtClean="0">
              <a:effectLst/>
            </a:endParaRPr>
          </a:p>
          <a:p>
            <a:r>
              <a:rPr lang="en-GB" sz="1200" kern="1200" dirty="0" smtClean="0">
                <a:solidFill>
                  <a:schemeClr val="tx1"/>
                </a:solidFill>
                <a:effectLst/>
                <a:latin typeface="+mn-lt"/>
                <a:ea typeface="+mn-ea"/>
                <a:cs typeface="+mn-cs"/>
              </a:rPr>
              <a:t>• The Great Yarmouth YAB worked with a total of 25 young commissioners in 2015/16, who were involved in the commissioning decisions. </a:t>
            </a:r>
          </a:p>
          <a:p>
            <a:r>
              <a:rPr lang="en-GB" sz="1200" kern="1200" dirty="0" smtClean="0">
                <a:solidFill>
                  <a:schemeClr val="tx1"/>
                </a:solidFill>
                <a:effectLst/>
                <a:latin typeface="+mn-lt"/>
                <a:ea typeface="+mn-ea"/>
                <a:cs typeface="+mn-cs"/>
              </a:rPr>
              <a:t>• 19 Young Commissioners have shown progress in at least one or more areas relating to their ‘well-being’ and ‘making a difference’ evidenced by outcome measurement tool ‘Outcome Star’. </a:t>
            </a:r>
          </a:p>
          <a:p>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921</a:t>
            </a:r>
            <a:r>
              <a:rPr lang="en-GB" sz="1200" kern="1200" dirty="0" smtClean="0">
                <a:solidFill>
                  <a:schemeClr val="tx1"/>
                </a:solidFill>
                <a:effectLst/>
                <a:latin typeface="+mn-lt"/>
                <a:ea typeface="+mn-ea"/>
                <a:cs typeface="+mn-cs"/>
              </a:rPr>
              <a:t> young people were involved in the 2016 Consultation, which directly influenced the 2016-17 commissioning priorities</a:t>
            </a:r>
          </a:p>
          <a:p>
            <a:pPr lvl="0"/>
            <a:r>
              <a:rPr lang="en-GB" sz="1200" kern="1200" dirty="0" smtClean="0">
                <a:solidFill>
                  <a:schemeClr val="tx1"/>
                </a:solidFill>
                <a:effectLst/>
                <a:latin typeface="+mn-lt"/>
                <a:ea typeface="+mn-ea"/>
                <a:cs typeface="+mn-cs"/>
              </a:rPr>
              <a:t>18 Young Commissioners were awarded an NOCN Entry 3 Award in Assertiveness and Decision Making Skills</a:t>
            </a:r>
          </a:p>
          <a:p>
            <a:r>
              <a:rPr lang="en-GB" sz="1200" kern="1200" dirty="0" smtClean="0">
                <a:solidFill>
                  <a:schemeClr val="tx1"/>
                </a:solidFill>
                <a:effectLst/>
                <a:latin typeface="+mn-lt"/>
                <a:ea typeface="+mn-ea"/>
                <a:cs typeface="+mn-cs"/>
              </a:rPr>
              <a:t>• 19 young commissioners attended local and national events such as the National Student Voice conference, The Big Election Debate, Gift of the YAB and The Houses of Parliament</a:t>
            </a:r>
          </a:p>
          <a:p>
            <a:r>
              <a:rPr lang="en-GB" sz="1200" kern="1200" dirty="0" smtClean="0">
                <a:solidFill>
                  <a:schemeClr val="tx1"/>
                </a:solidFill>
                <a:effectLst/>
                <a:latin typeface="+mn-lt"/>
                <a:ea typeface="+mn-ea"/>
                <a:cs typeface="+mn-cs"/>
              </a:rPr>
              <a:t>These young commissioners also recorded </a:t>
            </a:r>
          </a:p>
          <a:p>
            <a:r>
              <a:rPr lang="en-GB" sz="1200" kern="1200" dirty="0" smtClean="0">
                <a:solidFill>
                  <a:schemeClr val="tx1"/>
                </a:solidFill>
                <a:effectLst/>
                <a:latin typeface="+mn-lt"/>
                <a:ea typeface="+mn-ea"/>
                <a:cs typeface="+mn-cs"/>
              </a:rPr>
              <a:t>- An increased understanding of the importance of diversity and equality in commissioning</a:t>
            </a:r>
          </a:p>
          <a:p>
            <a:r>
              <a:rPr lang="en-GB" sz="1200" kern="1200" dirty="0" smtClean="0">
                <a:solidFill>
                  <a:schemeClr val="tx1"/>
                </a:solidFill>
                <a:effectLst/>
                <a:latin typeface="+mn-lt"/>
                <a:ea typeface="+mn-ea"/>
                <a:cs typeface="+mn-cs"/>
              </a:rPr>
              <a:t>- Increased awareness of political structures</a:t>
            </a:r>
          </a:p>
          <a:p>
            <a:r>
              <a:rPr lang="en-GB" sz="1200" kern="1200" dirty="0" smtClean="0">
                <a:solidFill>
                  <a:schemeClr val="tx1"/>
                </a:solidFill>
                <a:effectLst/>
                <a:latin typeface="+mn-lt"/>
                <a:ea typeface="+mn-ea"/>
                <a:cs typeface="+mn-cs"/>
              </a:rPr>
              <a:t>- Decision making, Budgeting and negotiation skills</a:t>
            </a:r>
          </a:p>
          <a:p>
            <a:r>
              <a:rPr lang="en-GB" sz="1200" kern="1200" dirty="0" smtClean="0">
                <a:solidFill>
                  <a:schemeClr val="tx1"/>
                </a:solidFill>
                <a:effectLst/>
                <a:latin typeface="+mn-lt"/>
                <a:ea typeface="+mn-ea"/>
                <a:cs typeface="+mn-cs"/>
              </a:rPr>
              <a:t>The YAB commissioned 15 projects during 2015-16.   In total 936 young people accessed these projects, focusing on improving outcomes around teenage pregnancy, mental health, child obesity and drug and alcohol misuse</a:t>
            </a:r>
          </a:p>
          <a:p>
            <a:pPr lvl="0"/>
            <a:r>
              <a:rPr lang="en-GB" sz="1200" kern="1200" dirty="0" smtClean="0">
                <a:solidFill>
                  <a:schemeClr val="tx1"/>
                </a:solidFill>
                <a:effectLst/>
                <a:latin typeface="+mn-lt"/>
                <a:ea typeface="+mn-ea"/>
                <a:cs typeface="+mn-cs"/>
              </a:rPr>
              <a:t>YMCA’s detached youth work project targeting 70 young people from the Latvian, Lithuanian, Polish and Portuguese communities</a:t>
            </a:r>
          </a:p>
          <a:p>
            <a:pPr lvl="0"/>
            <a:r>
              <a:rPr lang="en-GB" sz="1200" kern="1200" dirty="0" smtClean="0">
                <a:solidFill>
                  <a:schemeClr val="tx1"/>
                </a:solidFill>
                <a:effectLst/>
                <a:latin typeface="+mn-lt"/>
                <a:ea typeface="+mn-ea"/>
                <a:cs typeface="+mn-cs"/>
              </a:rPr>
              <a:t>Working with Norfolk’s Community Foundation to offer a Young Person’s Fund </a:t>
            </a:r>
          </a:p>
          <a:p>
            <a:pPr lvl="0"/>
            <a:r>
              <a:rPr lang="en-GB" sz="1200" kern="1200" dirty="0" smtClean="0">
                <a:solidFill>
                  <a:schemeClr val="tx1"/>
                </a:solidFill>
                <a:effectLst/>
                <a:latin typeface="+mn-lt"/>
                <a:ea typeface="+mn-ea"/>
                <a:cs typeface="+mn-cs"/>
              </a:rPr>
              <a:t>Positive activities for young people at risk of being NEET or on the edge of care via MAP’s Horizons Project and 99% of young people participating showed improvements in at least one area of focus within their Outcome Star</a:t>
            </a:r>
          </a:p>
          <a:p>
            <a:pPr lvl="0"/>
            <a:r>
              <a:rPr lang="en-GB" sz="1200" kern="1200" dirty="0" smtClean="0">
                <a:solidFill>
                  <a:schemeClr val="tx1"/>
                </a:solidFill>
                <a:effectLst/>
                <a:latin typeface="+mn-lt"/>
                <a:ea typeface="+mn-ea"/>
                <a:cs typeface="+mn-cs"/>
              </a:rPr>
              <a:t>Support for LGBT young people via Blah</a:t>
            </a: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6</a:t>
            </a:fld>
            <a:endParaRPr lang="en-GB" dirty="0"/>
          </a:p>
        </p:txBody>
      </p:sp>
    </p:spTree>
    <p:extLst>
      <p:ext uri="{BB962C8B-B14F-4D97-AF65-F5344CB8AC3E}">
        <p14:creationId xmlns:p14="http://schemas.microsoft.com/office/powerpoint/2010/main" val="423796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Great Yarmouth YAB priorities for 2016/17 include: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Supporting projects focused on: </a:t>
            </a:r>
          </a:p>
          <a:p>
            <a:pPr lvl="0"/>
            <a:r>
              <a:rPr lang="en-GB" sz="1200" kern="1200" dirty="0" smtClean="0">
                <a:solidFill>
                  <a:schemeClr val="tx1"/>
                </a:solidFill>
                <a:effectLst/>
                <a:latin typeface="+mn-lt"/>
                <a:ea typeface="+mn-ea"/>
                <a:cs typeface="+mn-cs"/>
              </a:rPr>
              <a:t>Drugs and alcohol misuse including smoking</a:t>
            </a:r>
          </a:p>
          <a:p>
            <a:pPr lvl="0"/>
            <a:r>
              <a:rPr lang="en-GB" sz="1200" kern="1200" dirty="0" smtClean="0">
                <a:solidFill>
                  <a:schemeClr val="tx1"/>
                </a:solidFill>
                <a:effectLst/>
                <a:latin typeface="+mn-lt"/>
                <a:ea typeface="+mn-ea"/>
                <a:cs typeface="+mn-cs"/>
              </a:rPr>
              <a:t>Healthy relationships and sex education</a:t>
            </a:r>
          </a:p>
          <a:p>
            <a:pPr lvl="0"/>
            <a:r>
              <a:rPr lang="en-GB" sz="1200" kern="1200" dirty="0" smtClean="0">
                <a:solidFill>
                  <a:schemeClr val="tx1"/>
                </a:solidFill>
                <a:effectLst/>
                <a:latin typeface="+mn-lt"/>
                <a:ea typeface="+mn-ea"/>
                <a:cs typeface="+mn-cs"/>
              </a:rPr>
              <a:t>Bullying</a:t>
            </a:r>
          </a:p>
          <a:p>
            <a:pPr lvl="0"/>
            <a:r>
              <a:rPr lang="en-GB" sz="1200" kern="1200" dirty="0" smtClean="0">
                <a:solidFill>
                  <a:schemeClr val="tx1"/>
                </a:solidFill>
                <a:effectLst/>
                <a:latin typeface="+mn-lt"/>
                <a:ea typeface="+mn-ea"/>
                <a:cs typeface="+mn-cs"/>
              </a:rPr>
              <a:t>Lack of things to do</a:t>
            </a:r>
          </a:p>
          <a:p>
            <a:pPr lvl="0"/>
            <a:r>
              <a:rPr lang="en-GB" sz="1200" kern="1200" dirty="0" smtClean="0">
                <a:solidFill>
                  <a:schemeClr val="tx1"/>
                </a:solidFill>
                <a:effectLst/>
                <a:latin typeface="+mn-lt"/>
                <a:ea typeface="+mn-ea"/>
                <a:cs typeface="+mn-cs"/>
              </a:rPr>
              <a:t>Mental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Raising awareness of the stigma and discrimination associated with mental health. </a:t>
            </a:r>
          </a:p>
          <a:p>
            <a:pPr lvl="0"/>
            <a:r>
              <a:rPr lang="en-GB" sz="1200" kern="1200" dirty="0" smtClean="0">
                <a:solidFill>
                  <a:schemeClr val="tx1"/>
                </a:solidFill>
                <a:effectLst/>
                <a:latin typeface="+mn-lt"/>
                <a:ea typeface="+mn-ea"/>
                <a:cs typeface="+mn-cs"/>
              </a:rPr>
              <a:t>Increase the level of participation in positive activities for young people from low income families, at risk from NEET and on the edge of care through Positive Activities </a:t>
            </a:r>
          </a:p>
          <a:p>
            <a:pPr lvl="0"/>
            <a:r>
              <a:rPr lang="en-GB" sz="1200" kern="1200" dirty="0" smtClean="0">
                <a:solidFill>
                  <a:schemeClr val="tx1"/>
                </a:solidFill>
                <a:effectLst/>
                <a:latin typeface="+mn-lt"/>
                <a:ea typeface="+mn-ea"/>
                <a:cs typeface="+mn-cs"/>
              </a:rPr>
              <a:t>Improve young people’s physical health and reduce obesity levels in partnership with local services</a:t>
            </a:r>
          </a:p>
          <a:p>
            <a:pPr lvl="0"/>
            <a:r>
              <a:rPr lang="en-GB" sz="1200" kern="1200" dirty="0" smtClean="0">
                <a:solidFill>
                  <a:schemeClr val="tx1"/>
                </a:solidFill>
                <a:effectLst/>
                <a:latin typeface="+mn-lt"/>
                <a:ea typeface="+mn-ea"/>
                <a:cs typeface="+mn-cs"/>
              </a:rPr>
              <a:t>Support to young commissioners to develop their involvement skills and to run two campaigns:</a:t>
            </a:r>
          </a:p>
          <a:p>
            <a:pPr lvl="0"/>
            <a:r>
              <a:rPr lang="en-GB" sz="1200" kern="1200" dirty="0" smtClean="0">
                <a:solidFill>
                  <a:schemeClr val="tx1"/>
                </a:solidFill>
                <a:effectLst/>
                <a:latin typeface="+mn-lt"/>
                <a:ea typeface="+mn-ea"/>
                <a:cs typeface="+mn-cs"/>
              </a:rPr>
              <a:t>Raise awareness of the need for good safeguarding procedures in community youth provision</a:t>
            </a:r>
          </a:p>
          <a:p>
            <a:pPr lvl="0"/>
            <a:r>
              <a:rPr lang="en-GB" sz="1200" kern="1200" dirty="0" smtClean="0">
                <a:solidFill>
                  <a:schemeClr val="tx1"/>
                </a:solidFill>
                <a:effectLst/>
                <a:latin typeface="+mn-lt"/>
                <a:ea typeface="+mn-ea"/>
                <a:cs typeface="+mn-cs"/>
              </a:rPr>
              <a:t>Raise awareness of how Transport effects young people in Norfolk</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7</a:t>
            </a:fld>
            <a:endParaRPr lang="en-GB" dirty="0"/>
          </a:p>
        </p:txBody>
      </p:sp>
    </p:spTree>
    <p:extLst>
      <p:ext uri="{BB962C8B-B14F-4D97-AF65-F5344CB8AC3E}">
        <p14:creationId xmlns:p14="http://schemas.microsoft.com/office/powerpoint/2010/main" val="348874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14  young commissioners have been involved in:</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Developing &amp; delivering a presentation for the Gift of the YAB event</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Supporting the development of a social action development project</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Planning a ‘secret shopper’ training project for health, visiting local pharmacies </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Helping the YAB develop their profile including use of Facebook and a promotional film (in partnership with Breckland YAB).</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358 young people responded to online and paper versions of a questionnaire to inform the YAB’s planning for 2016/17.</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Focus group held with Sheringham Woodfields School.</a:t>
            </a:r>
            <a:endParaRPr lang="en-GB"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 residential trip was held for young commissioners (in partnership with Breckland YAB) in February with a focus on commissioning and the role of a young commissioner.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YAB commissioned a Young Persons Mental Health Project through</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Norfolk YMCA that included the Youth Mental Health First Aid Course for adults as well as young people.  Promotional leaflets were approved by young commissioners and board members before distribution.  </a:t>
            </a:r>
            <a:r>
              <a:rPr lang="en-GB" sz="1200" i="1" kern="1200" dirty="0" smtClean="0">
                <a:solidFill>
                  <a:schemeClr val="tx1"/>
                </a:solidFill>
                <a:effectLst/>
                <a:latin typeface="+mn-lt"/>
                <a:ea typeface="+mn-ea"/>
                <a:cs typeface="+mn-cs"/>
              </a:rPr>
              <a:t>Outcome: Workshops delivered to 3 different year groups reaching 382 young people in Alderman Peel and North Walsham High Schools.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Raising the profile of the NNYAB through visits to schools and youth projects.</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8</a:t>
            </a:fld>
            <a:endParaRPr lang="en-GB" dirty="0"/>
          </a:p>
        </p:txBody>
      </p:sp>
    </p:spTree>
    <p:extLst>
      <p:ext uri="{BB962C8B-B14F-4D97-AF65-F5344CB8AC3E}">
        <p14:creationId xmlns:p14="http://schemas.microsoft.com/office/powerpoint/2010/main" val="94556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Supporting young people to reduce the levels of Bullying in School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Maintaining and further developing the Young Peoples’ Mental Health Project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Supporting young people in Keeping Safe Online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Increase support to small community based youth projects through the Small Grants Fund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Small Grants Fund for Individual Young People to support personal development and learning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Positive activities for young people at risk from NEET and on the Edge of Care.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93F9EBC-6A32-4CCB-9075-70BDD9C7AF3B}" type="slidenum">
              <a:rPr lang="en-GB" smtClean="0"/>
              <a:t>9</a:t>
            </a:fld>
            <a:endParaRPr lang="en-GB" dirty="0"/>
          </a:p>
        </p:txBody>
      </p:sp>
    </p:spTree>
    <p:extLst>
      <p:ext uri="{BB962C8B-B14F-4D97-AF65-F5344CB8AC3E}">
        <p14:creationId xmlns:p14="http://schemas.microsoft.com/office/powerpoint/2010/main" val="158037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417642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346881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68941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343759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220855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427537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237716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207720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250427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151449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6EE74-F9CC-4321-AED5-34113825D2FD}" type="datetimeFigureOut">
              <a:rPr lang="en-GB" smtClean="0"/>
              <a:t>06/09/2016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4F6167C-B022-4112-A8E3-C3E84F44C021}" type="slidenum">
              <a:rPr lang="en-GB" smtClean="0"/>
              <a:t>‹#›</a:t>
            </a:fld>
            <a:endParaRPr lang="en-GB" dirty="0"/>
          </a:p>
        </p:txBody>
      </p:sp>
    </p:spTree>
    <p:extLst>
      <p:ext uri="{BB962C8B-B14F-4D97-AF65-F5344CB8AC3E}">
        <p14:creationId xmlns:p14="http://schemas.microsoft.com/office/powerpoint/2010/main" val="266215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6EE74-F9CC-4321-AED5-34113825D2FD}" type="datetimeFigureOut">
              <a:rPr lang="en-GB" smtClean="0"/>
              <a:t>06/09/2016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6167C-B022-4112-A8E3-C3E84F44C021}" type="slidenum">
              <a:rPr lang="en-GB" smtClean="0"/>
              <a:t>‹#›</a:t>
            </a:fld>
            <a:endParaRPr lang="en-GB" dirty="0"/>
          </a:p>
        </p:txBody>
      </p:sp>
    </p:spTree>
    <p:extLst>
      <p:ext uri="{BB962C8B-B14F-4D97-AF65-F5344CB8AC3E}">
        <p14:creationId xmlns:p14="http://schemas.microsoft.com/office/powerpoint/2010/main" val="167013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Norfolk Youth Advisory Boards</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44" y="3884308"/>
            <a:ext cx="1733550" cy="12382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619" y="3673178"/>
            <a:ext cx="2140464" cy="1545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5644" y="5218928"/>
            <a:ext cx="1791976" cy="107290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644" y="476672"/>
            <a:ext cx="2014538" cy="204483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7904" y="669691"/>
            <a:ext cx="1866510" cy="185181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8182" y="5021011"/>
            <a:ext cx="2490789" cy="1245395"/>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4" y="586347"/>
            <a:ext cx="2018499" cy="2018499"/>
          </a:xfrm>
          <a:prstGeom prst="rect">
            <a:avLst/>
          </a:prstGeom>
        </p:spPr>
      </p:pic>
    </p:spTree>
    <p:extLst>
      <p:ext uri="{BB962C8B-B14F-4D97-AF65-F5344CB8AC3E}">
        <p14:creationId xmlns:p14="http://schemas.microsoft.com/office/powerpoint/2010/main" val="4044701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Norwich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Achievements 2015- 16</a:t>
            </a:r>
          </a:p>
          <a:p>
            <a:r>
              <a:rPr lang="en-GB" dirty="0" smtClean="0"/>
              <a:t>23 young commissioners</a:t>
            </a:r>
          </a:p>
          <a:p>
            <a:r>
              <a:rPr lang="en-GB" dirty="0" smtClean="0"/>
              <a:t>51 young people involved in decision-making</a:t>
            </a:r>
          </a:p>
          <a:p>
            <a:r>
              <a:rPr lang="en-GB" dirty="0" smtClean="0"/>
              <a:t>Local and national events</a:t>
            </a:r>
          </a:p>
          <a:p>
            <a:r>
              <a:rPr lang="en-GB" dirty="0" smtClean="0"/>
              <a:t>1065 young people involved in 2016 consultation</a:t>
            </a:r>
          </a:p>
          <a:p>
            <a:r>
              <a:rPr lang="en-GB" dirty="0" smtClean="0"/>
              <a:t>9 projects commissioned – 965 young people reached</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88640"/>
            <a:ext cx="1377950" cy="1256030"/>
          </a:xfrm>
          <a:prstGeom prst="rect">
            <a:avLst/>
          </a:prstGeom>
          <a:noFill/>
        </p:spPr>
      </p:pic>
    </p:spTree>
    <p:extLst>
      <p:ext uri="{BB962C8B-B14F-4D97-AF65-F5344CB8AC3E}">
        <p14:creationId xmlns:p14="http://schemas.microsoft.com/office/powerpoint/2010/main" val="3601164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Norwich Priorities 2016/17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Recruitment</a:t>
            </a:r>
          </a:p>
          <a:p>
            <a:r>
              <a:rPr lang="en-GB" dirty="0" smtClean="0"/>
              <a:t>Support vulnerable young people</a:t>
            </a:r>
          </a:p>
          <a:p>
            <a:r>
              <a:rPr lang="en-GB" dirty="0" smtClean="0"/>
              <a:t>Increase youth participation</a:t>
            </a:r>
          </a:p>
          <a:p>
            <a:r>
              <a:rPr lang="en-GB" dirty="0" smtClean="0"/>
              <a:t>Raise awareness of bullying</a:t>
            </a:r>
          </a:p>
          <a:p>
            <a:r>
              <a:rPr lang="en-GB" dirty="0" smtClean="0"/>
              <a:t>Raise awareness of racism and religious discrimination</a:t>
            </a:r>
          </a:p>
          <a:p>
            <a:r>
              <a:rPr lang="en-GB" dirty="0" smtClean="0"/>
              <a:t>Workforce development</a:t>
            </a:r>
          </a:p>
          <a:p>
            <a:r>
              <a:rPr lang="en-GB" dirty="0" smtClean="0"/>
              <a:t>Positive activities</a:t>
            </a:r>
          </a:p>
          <a:p>
            <a:r>
              <a:rPr lang="en-GB" dirty="0" smtClean="0"/>
              <a:t>Youth Leadership Programme</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644"/>
            <a:ext cx="1377950" cy="1256030"/>
          </a:xfrm>
          <a:prstGeom prst="rect">
            <a:avLst/>
          </a:prstGeom>
          <a:noFill/>
        </p:spPr>
      </p:pic>
    </p:spTree>
    <p:extLst>
      <p:ext uri="{BB962C8B-B14F-4D97-AF65-F5344CB8AC3E}">
        <p14:creationId xmlns:p14="http://schemas.microsoft.com/office/powerpoint/2010/main" val="1639350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South Norfolk</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Achievements 2015/16</a:t>
            </a:r>
          </a:p>
          <a:p>
            <a:r>
              <a:rPr lang="en-GB" dirty="0" smtClean="0"/>
              <a:t>27 young commissioners</a:t>
            </a:r>
          </a:p>
          <a:p>
            <a:r>
              <a:rPr lang="en-GB" dirty="0" smtClean="0"/>
              <a:t>1050 young people involved in 2014 consultation – 257 involved to develop 2015/16 plan</a:t>
            </a:r>
          </a:p>
          <a:p>
            <a:r>
              <a:rPr lang="en-GB" dirty="0" smtClean="0"/>
              <a:t>Three residentials for 36 young people</a:t>
            </a:r>
          </a:p>
          <a:p>
            <a:r>
              <a:rPr lang="en-GB" dirty="0" smtClean="0"/>
              <a:t>Increased positive activities and leisure</a:t>
            </a:r>
          </a:p>
          <a:p>
            <a:r>
              <a:rPr lang="en-GB" dirty="0" smtClean="0"/>
              <a:t>Young people better supported</a:t>
            </a:r>
          </a:p>
          <a:p>
            <a:r>
              <a:rPr lang="en-GB" dirty="0" smtClean="0"/>
              <a:t>Resources and training</a:t>
            </a:r>
          </a:p>
          <a:p>
            <a:pPr marL="0" indent="0">
              <a:buNone/>
            </a:pPr>
            <a:endParaRPr lang="en-GB" dirty="0"/>
          </a:p>
        </p:txBody>
      </p:sp>
      <p:pic>
        <p:nvPicPr>
          <p:cNvPr id="4" name="Picture 3" descr="C:\Users\User\AppData\Local\Microsoft\Windows\Temporary Internet Files\Content.Word\8895 - YAB SN Logo_CMY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76672"/>
            <a:ext cx="1429380" cy="792088"/>
          </a:xfrm>
          <a:prstGeom prst="rect">
            <a:avLst/>
          </a:prstGeom>
          <a:noFill/>
          <a:ln>
            <a:noFill/>
          </a:ln>
        </p:spPr>
      </p:pic>
    </p:spTree>
    <p:extLst>
      <p:ext uri="{BB962C8B-B14F-4D97-AF65-F5344CB8AC3E}">
        <p14:creationId xmlns:p14="http://schemas.microsoft.com/office/powerpoint/2010/main" val="393439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South Norfolk Priorities 2016/17</a:t>
            </a:r>
            <a:endParaRPr lang="en-GB" dirty="0"/>
          </a:p>
        </p:txBody>
      </p:sp>
      <p:sp>
        <p:nvSpPr>
          <p:cNvPr id="3" name="Content Placeholder 2"/>
          <p:cNvSpPr>
            <a:spLocks noGrp="1"/>
          </p:cNvSpPr>
          <p:nvPr>
            <p:ph idx="1"/>
          </p:nvPr>
        </p:nvSpPr>
        <p:spPr>
          <a:xfrm>
            <a:off x="457200" y="2348880"/>
            <a:ext cx="8229600" cy="3777283"/>
          </a:xfrm>
        </p:spPr>
        <p:txBody>
          <a:bodyPr/>
          <a:lstStyle/>
          <a:p>
            <a:r>
              <a:rPr lang="en-GB" dirty="0" smtClean="0"/>
              <a:t>Expansion of positive activity programme</a:t>
            </a:r>
          </a:p>
          <a:p>
            <a:r>
              <a:rPr lang="en-GB" dirty="0" smtClean="0"/>
              <a:t>Young Commissioners</a:t>
            </a:r>
          </a:p>
          <a:p>
            <a:r>
              <a:rPr lang="en-GB" dirty="0" smtClean="0"/>
              <a:t>Enhance school grant programme</a:t>
            </a:r>
          </a:p>
          <a:p>
            <a:r>
              <a:rPr lang="en-GB" dirty="0" smtClean="0"/>
              <a:t>Support young people’s access to Early Help</a:t>
            </a:r>
          </a:p>
          <a:p>
            <a:r>
              <a:rPr lang="en-GB" dirty="0" smtClean="0"/>
              <a:t>Four residentials</a:t>
            </a:r>
          </a:p>
          <a:p>
            <a:pPr marL="0" indent="0">
              <a:buNone/>
            </a:pPr>
            <a:endParaRPr lang="en-GB" dirty="0"/>
          </a:p>
        </p:txBody>
      </p:sp>
      <p:pic>
        <p:nvPicPr>
          <p:cNvPr id="4" name="Picture 3" descr="C:\Users\User\AppData\Local\Microsoft\Windows\Temporary Internet Files\Content.Word\8895 - YAB SN Logo_CMY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268760"/>
            <a:ext cx="1069340" cy="511175"/>
          </a:xfrm>
          <a:prstGeom prst="rect">
            <a:avLst/>
          </a:prstGeom>
          <a:noFill/>
          <a:ln>
            <a:noFill/>
          </a:ln>
        </p:spPr>
      </p:pic>
    </p:spTree>
    <p:extLst>
      <p:ext uri="{BB962C8B-B14F-4D97-AF65-F5344CB8AC3E}">
        <p14:creationId xmlns:p14="http://schemas.microsoft.com/office/powerpoint/2010/main" val="997521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West Norfolk</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14 young commissioners</a:t>
            </a:r>
          </a:p>
          <a:p>
            <a:r>
              <a:rPr lang="en-GB" dirty="0" smtClean="0"/>
              <a:t>5 </a:t>
            </a:r>
            <a:r>
              <a:rPr lang="en-GB" dirty="0"/>
              <a:t>projects commissioned and </a:t>
            </a:r>
            <a:r>
              <a:rPr lang="en-GB" dirty="0" smtClean="0"/>
              <a:t>1802 young </a:t>
            </a:r>
            <a:r>
              <a:rPr lang="en-GB" dirty="0"/>
              <a:t>people </a:t>
            </a:r>
            <a:r>
              <a:rPr lang="en-GB" dirty="0" smtClean="0"/>
              <a:t>reached</a:t>
            </a:r>
          </a:p>
          <a:p>
            <a:r>
              <a:rPr lang="en-GB" dirty="0"/>
              <a:t>Young people involved in </a:t>
            </a:r>
            <a:r>
              <a:rPr lang="en-GB" dirty="0" smtClean="0"/>
              <a:t>projects</a:t>
            </a:r>
          </a:p>
          <a:p>
            <a:r>
              <a:rPr lang="en-GB" dirty="0"/>
              <a:t>Worked alongside voluntary </a:t>
            </a:r>
            <a:r>
              <a:rPr lang="en-GB" dirty="0" smtClean="0"/>
              <a:t>organisations</a:t>
            </a:r>
          </a:p>
          <a:p>
            <a:r>
              <a:rPr lang="en-GB" dirty="0" smtClean="0"/>
              <a:t>Apprenticeships </a:t>
            </a:r>
          </a:p>
          <a:p>
            <a:r>
              <a:rPr lang="en-GB" dirty="0" smtClean="0"/>
              <a:t>Microsoft IT Hub</a:t>
            </a:r>
          </a:p>
          <a:p>
            <a:r>
              <a:rPr lang="en-GB" dirty="0" smtClean="0"/>
              <a:t>Small grants fund</a:t>
            </a:r>
          </a:p>
          <a:p>
            <a:r>
              <a:rPr lang="en-GB" dirty="0" smtClean="0"/>
              <a:t>Partnership with local radio</a:t>
            </a:r>
            <a:endParaRPr lang="en-GB" dirty="0"/>
          </a:p>
          <a:p>
            <a:endParaRPr lang="en-GB" dirty="0"/>
          </a:p>
          <a:p>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762" y="1"/>
            <a:ext cx="1916832" cy="1916832"/>
          </a:xfrm>
          <a:prstGeom prst="rect">
            <a:avLst/>
          </a:prstGeom>
        </p:spPr>
      </p:pic>
    </p:spTree>
    <p:extLst>
      <p:ext uri="{BB962C8B-B14F-4D97-AF65-F5344CB8AC3E}">
        <p14:creationId xmlns:p14="http://schemas.microsoft.com/office/powerpoint/2010/main" val="396524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West Norfolk Priorities 2016/17</a:t>
            </a:r>
            <a:endParaRPr lang="en-GB" dirty="0"/>
          </a:p>
        </p:txBody>
      </p:sp>
      <p:sp>
        <p:nvSpPr>
          <p:cNvPr id="3" name="Content Placeholder 2"/>
          <p:cNvSpPr>
            <a:spLocks noGrp="1"/>
          </p:cNvSpPr>
          <p:nvPr>
            <p:ph idx="1"/>
          </p:nvPr>
        </p:nvSpPr>
        <p:spPr/>
        <p:txBody>
          <a:bodyPr/>
          <a:lstStyle/>
          <a:p>
            <a:r>
              <a:rPr lang="en-GB" dirty="0" smtClean="0"/>
              <a:t>Activities for young people</a:t>
            </a:r>
          </a:p>
          <a:p>
            <a:r>
              <a:rPr lang="en-GB" dirty="0"/>
              <a:t>Opportunities for those not in education, employment and </a:t>
            </a:r>
            <a:r>
              <a:rPr lang="en-GB" dirty="0" smtClean="0"/>
              <a:t>training</a:t>
            </a:r>
            <a:endParaRPr lang="en-GB" dirty="0" smtClean="0"/>
          </a:p>
          <a:p>
            <a:r>
              <a:rPr lang="en-GB" dirty="0" smtClean="0"/>
              <a:t>Training and apprenticeships</a:t>
            </a:r>
          </a:p>
          <a:p>
            <a:r>
              <a:rPr lang="en-GB" dirty="0" smtClean="0"/>
              <a:t>Young Commissioners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958417"/>
            <a:ext cx="1390463" cy="1390463"/>
          </a:xfrm>
          <a:prstGeom prst="rect">
            <a:avLst/>
          </a:prstGeom>
        </p:spPr>
      </p:pic>
    </p:spTree>
    <p:extLst>
      <p:ext uri="{BB962C8B-B14F-4D97-AF65-F5344CB8AC3E}">
        <p14:creationId xmlns:p14="http://schemas.microsoft.com/office/powerpoint/2010/main" val="108896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Breckland </a:t>
            </a:r>
            <a:endParaRPr lang="en-GB" dirty="0"/>
          </a:p>
        </p:txBody>
      </p:sp>
      <p:sp>
        <p:nvSpPr>
          <p:cNvPr id="3" name="Content Placeholder 2"/>
          <p:cNvSpPr>
            <a:spLocks noGrp="1"/>
          </p:cNvSpPr>
          <p:nvPr>
            <p:ph idx="1"/>
          </p:nvPr>
        </p:nvSpPr>
        <p:spPr/>
        <p:txBody>
          <a:bodyPr>
            <a:normAutofit lnSpcReduction="10000"/>
          </a:bodyPr>
          <a:lstStyle/>
          <a:p>
            <a:r>
              <a:rPr lang="en-GB" dirty="0" smtClean="0"/>
              <a:t>16 young commissioners plus 10 recruited</a:t>
            </a:r>
          </a:p>
          <a:p>
            <a:r>
              <a:rPr lang="en-GB" dirty="0" smtClean="0"/>
              <a:t>310 young people responded to questionnaire</a:t>
            </a:r>
          </a:p>
          <a:p>
            <a:r>
              <a:rPr lang="en-GB" dirty="0" smtClean="0"/>
              <a:t>International youth exchange</a:t>
            </a:r>
          </a:p>
          <a:p>
            <a:r>
              <a:rPr lang="en-GB" dirty="0" smtClean="0"/>
              <a:t>10 commissioned projects</a:t>
            </a:r>
          </a:p>
          <a:p>
            <a:r>
              <a:rPr lang="en-GB" dirty="0" smtClean="0"/>
              <a:t>Accredited learning</a:t>
            </a:r>
          </a:p>
          <a:p>
            <a:r>
              <a:rPr lang="en-GB" dirty="0" smtClean="0"/>
              <a:t>Positive activities</a:t>
            </a:r>
          </a:p>
          <a:p>
            <a:r>
              <a:rPr lang="en-GB" dirty="0" smtClean="0"/>
              <a:t>Partnership working</a:t>
            </a:r>
          </a:p>
          <a:p>
            <a:r>
              <a:rPr lang="en-GB" dirty="0" smtClean="0"/>
              <a:t>Capacity building </a:t>
            </a:r>
            <a:endParaRPr lang="en-GB" dirty="0"/>
          </a:p>
        </p:txBody>
      </p:sp>
      <p:pic>
        <p:nvPicPr>
          <p:cNvPr id="1026" name="Picture 2" descr="S:\Operational\Logos\YAB Logos\Breckland Y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32656"/>
            <a:ext cx="17335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720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Breckland Priorities 2016/17</a:t>
            </a:r>
            <a:endParaRPr lang="en-GB" dirty="0"/>
          </a:p>
        </p:txBody>
      </p:sp>
      <p:sp>
        <p:nvSpPr>
          <p:cNvPr id="3" name="Content Placeholder 2"/>
          <p:cNvSpPr>
            <a:spLocks noGrp="1"/>
          </p:cNvSpPr>
          <p:nvPr>
            <p:ph idx="1"/>
          </p:nvPr>
        </p:nvSpPr>
        <p:spPr/>
        <p:txBody>
          <a:bodyPr>
            <a:normAutofit fontScale="92500"/>
          </a:bodyPr>
          <a:lstStyle/>
          <a:p>
            <a:r>
              <a:rPr lang="en-GB" dirty="0" smtClean="0"/>
              <a:t>Reduction of anti-social behaviour</a:t>
            </a:r>
          </a:p>
          <a:p>
            <a:r>
              <a:rPr lang="en-GB" dirty="0" smtClean="0"/>
              <a:t>To reduce bullying </a:t>
            </a:r>
          </a:p>
          <a:p>
            <a:r>
              <a:rPr lang="en-GB" dirty="0" smtClean="0"/>
              <a:t>Increased sexual health provision</a:t>
            </a:r>
          </a:p>
          <a:p>
            <a:r>
              <a:rPr lang="en-GB" dirty="0" smtClean="0"/>
              <a:t>Improve employment prospects</a:t>
            </a:r>
          </a:p>
          <a:p>
            <a:r>
              <a:rPr lang="en-GB" dirty="0" smtClean="0"/>
              <a:t>Develop young commissioners</a:t>
            </a:r>
          </a:p>
          <a:p>
            <a:r>
              <a:rPr lang="en-GB" dirty="0" smtClean="0"/>
              <a:t>Increased youth provision and positive activities</a:t>
            </a:r>
          </a:p>
          <a:p>
            <a:r>
              <a:rPr lang="en-GB" dirty="0" smtClean="0"/>
              <a:t>Mental health provision</a:t>
            </a:r>
          </a:p>
          <a:p>
            <a:r>
              <a:rPr lang="en-GB" dirty="0" smtClean="0"/>
              <a:t>LGBT support</a:t>
            </a:r>
          </a:p>
          <a:p>
            <a:endParaRPr lang="en-GB" dirty="0" smtClean="0"/>
          </a:p>
          <a:p>
            <a:endParaRPr lang="en-GB" dirty="0"/>
          </a:p>
        </p:txBody>
      </p:sp>
      <p:pic>
        <p:nvPicPr>
          <p:cNvPr id="4" name="Picture 2" descr="S:\Operational\Logos\YAB Logos\Breckland Y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792" y="1196752"/>
            <a:ext cx="17335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74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Broadland </a:t>
            </a:r>
            <a:endParaRPr lang="en-GB" dirty="0"/>
          </a:p>
        </p:txBody>
      </p:sp>
      <p:sp>
        <p:nvSpPr>
          <p:cNvPr id="3" name="Content Placeholder 2"/>
          <p:cNvSpPr>
            <a:spLocks noGrp="1"/>
          </p:cNvSpPr>
          <p:nvPr>
            <p:ph idx="1"/>
          </p:nvPr>
        </p:nvSpPr>
        <p:spPr/>
        <p:txBody>
          <a:bodyPr/>
          <a:lstStyle/>
          <a:p>
            <a:r>
              <a:rPr lang="en-GB" dirty="0" smtClean="0"/>
              <a:t>10 new young commissioners</a:t>
            </a:r>
          </a:p>
          <a:p>
            <a:r>
              <a:rPr lang="en-GB" dirty="0" smtClean="0"/>
              <a:t>Match-funding </a:t>
            </a:r>
            <a:r>
              <a:rPr lang="en-GB" dirty="0" smtClean="0"/>
              <a:t>“good practice” youth groups</a:t>
            </a:r>
          </a:p>
          <a:p>
            <a:r>
              <a:rPr lang="en-GB" dirty="0" smtClean="0"/>
              <a:t>Tootoot</a:t>
            </a:r>
            <a:r>
              <a:rPr lang="en-GB" dirty="0" smtClean="0"/>
              <a:t> – safeguarding tool</a:t>
            </a:r>
          </a:p>
          <a:p>
            <a:r>
              <a:rPr lang="en-GB" dirty="0" smtClean="0"/>
              <a:t>Engagement worker</a:t>
            </a:r>
          </a:p>
          <a:p>
            <a:r>
              <a:rPr lang="en-GB" dirty="0" smtClean="0"/>
              <a:t>Marketing and awareness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536" y="0"/>
            <a:ext cx="2140464" cy="1545750"/>
          </a:xfrm>
          <a:prstGeom prst="rect">
            <a:avLst/>
          </a:prstGeom>
        </p:spPr>
      </p:pic>
    </p:spTree>
    <p:extLst>
      <p:ext uri="{BB962C8B-B14F-4D97-AF65-F5344CB8AC3E}">
        <p14:creationId xmlns:p14="http://schemas.microsoft.com/office/powerpoint/2010/main" val="960709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Broadland Priorities 2016/17</a:t>
            </a:r>
            <a:endParaRPr lang="en-GB" dirty="0"/>
          </a:p>
        </p:txBody>
      </p:sp>
      <p:sp>
        <p:nvSpPr>
          <p:cNvPr id="3" name="Content Placeholder 2"/>
          <p:cNvSpPr>
            <a:spLocks noGrp="1"/>
          </p:cNvSpPr>
          <p:nvPr>
            <p:ph idx="1"/>
          </p:nvPr>
        </p:nvSpPr>
        <p:spPr/>
        <p:txBody>
          <a:bodyPr/>
          <a:lstStyle/>
          <a:p>
            <a:r>
              <a:rPr lang="en-GB" dirty="0" smtClean="0"/>
              <a:t>Positive friendships</a:t>
            </a:r>
          </a:p>
          <a:p>
            <a:r>
              <a:rPr lang="en-GB" dirty="0" smtClean="0"/>
              <a:t>Self-esteem and confidence</a:t>
            </a:r>
          </a:p>
          <a:p>
            <a:r>
              <a:rPr lang="en-GB" dirty="0" smtClean="0"/>
              <a:t>Bullying and cyber-bullying</a:t>
            </a:r>
          </a:p>
          <a:p>
            <a:r>
              <a:rPr lang="en-GB" dirty="0" smtClean="0"/>
              <a:t>Access to healthcare</a:t>
            </a:r>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01725"/>
            <a:ext cx="21399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59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Yarmouth </a:t>
            </a:r>
            <a:endParaRPr lang="en-GB" dirty="0"/>
          </a:p>
        </p:txBody>
      </p:sp>
      <p:sp>
        <p:nvSpPr>
          <p:cNvPr id="3" name="Content Placeholder 2"/>
          <p:cNvSpPr>
            <a:spLocks noGrp="1"/>
          </p:cNvSpPr>
          <p:nvPr>
            <p:ph idx="1"/>
          </p:nvPr>
        </p:nvSpPr>
        <p:spPr/>
        <p:txBody>
          <a:bodyPr/>
          <a:lstStyle/>
          <a:p>
            <a:pPr marL="0" indent="0">
              <a:buNone/>
            </a:pPr>
            <a:r>
              <a:rPr lang="en-GB" dirty="0" smtClean="0"/>
              <a:t>Achievements 2015- 16</a:t>
            </a:r>
          </a:p>
          <a:p>
            <a:r>
              <a:rPr lang="en-GB" dirty="0" smtClean="0"/>
              <a:t>25 young commissioners</a:t>
            </a:r>
          </a:p>
          <a:p>
            <a:r>
              <a:rPr lang="en-GB" dirty="0" smtClean="0"/>
              <a:t>921 young people involved in the 2016 consultation</a:t>
            </a:r>
          </a:p>
          <a:p>
            <a:r>
              <a:rPr lang="en-GB" dirty="0" smtClean="0"/>
              <a:t>Local and national events</a:t>
            </a:r>
          </a:p>
          <a:p>
            <a:r>
              <a:rPr lang="en-GB" dirty="0" smtClean="0"/>
              <a:t>15 projects commissioned – 936 young people reached</a:t>
            </a: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4664"/>
            <a:ext cx="1390015" cy="822960"/>
          </a:xfrm>
          <a:prstGeom prst="rect">
            <a:avLst/>
          </a:prstGeom>
          <a:noFill/>
        </p:spPr>
      </p:pic>
    </p:spTree>
    <p:extLst>
      <p:ext uri="{BB962C8B-B14F-4D97-AF65-F5344CB8AC3E}">
        <p14:creationId xmlns:p14="http://schemas.microsoft.com/office/powerpoint/2010/main" val="226071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Yarmouth Priorities 2016/17</a:t>
            </a:r>
            <a:endParaRPr lang="en-GB" dirty="0"/>
          </a:p>
        </p:txBody>
      </p:sp>
      <p:sp>
        <p:nvSpPr>
          <p:cNvPr id="3" name="Content Placeholder 2"/>
          <p:cNvSpPr>
            <a:spLocks noGrp="1"/>
          </p:cNvSpPr>
          <p:nvPr>
            <p:ph idx="1"/>
          </p:nvPr>
        </p:nvSpPr>
        <p:spPr/>
        <p:txBody>
          <a:bodyPr>
            <a:normAutofit lnSpcReduction="10000"/>
          </a:bodyPr>
          <a:lstStyle/>
          <a:p>
            <a:r>
              <a:rPr lang="en-GB" dirty="0" smtClean="0"/>
              <a:t>Drugs and alcohol misuse</a:t>
            </a:r>
          </a:p>
          <a:p>
            <a:r>
              <a:rPr lang="en-GB" dirty="0" smtClean="0"/>
              <a:t>Healthy relationship and sex education</a:t>
            </a:r>
          </a:p>
          <a:p>
            <a:r>
              <a:rPr lang="en-GB" dirty="0" smtClean="0"/>
              <a:t>Bullying</a:t>
            </a:r>
          </a:p>
          <a:p>
            <a:r>
              <a:rPr lang="en-GB" dirty="0" smtClean="0"/>
              <a:t>Lack of things to do</a:t>
            </a:r>
          </a:p>
          <a:p>
            <a:r>
              <a:rPr lang="en-GB" dirty="0" smtClean="0"/>
              <a:t>Mental health</a:t>
            </a:r>
          </a:p>
          <a:p>
            <a:r>
              <a:rPr lang="en-GB" dirty="0" smtClean="0"/>
              <a:t>Targeted positive activities</a:t>
            </a:r>
          </a:p>
          <a:p>
            <a:r>
              <a:rPr lang="en-GB" dirty="0" smtClean="0"/>
              <a:t>Improved physical health / reduce obesity</a:t>
            </a:r>
          </a:p>
          <a:p>
            <a:r>
              <a:rPr lang="en-GB" dirty="0" smtClean="0"/>
              <a:t>Develop young commissioners ‘ skills</a:t>
            </a:r>
          </a:p>
          <a:p>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340768"/>
            <a:ext cx="1390015" cy="822960"/>
          </a:xfrm>
          <a:prstGeom prst="rect">
            <a:avLst/>
          </a:prstGeom>
          <a:noFill/>
        </p:spPr>
      </p:pic>
    </p:spTree>
    <p:extLst>
      <p:ext uri="{BB962C8B-B14F-4D97-AF65-F5344CB8AC3E}">
        <p14:creationId xmlns:p14="http://schemas.microsoft.com/office/powerpoint/2010/main" val="179653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North Norfolk </a:t>
            </a:r>
            <a:endParaRPr lang="en-GB" dirty="0"/>
          </a:p>
        </p:txBody>
      </p:sp>
      <p:sp>
        <p:nvSpPr>
          <p:cNvPr id="3" name="Content Placeholder 2"/>
          <p:cNvSpPr>
            <a:spLocks noGrp="1"/>
          </p:cNvSpPr>
          <p:nvPr>
            <p:ph idx="1"/>
          </p:nvPr>
        </p:nvSpPr>
        <p:spPr/>
        <p:txBody>
          <a:bodyPr/>
          <a:lstStyle/>
          <a:p>
            <a:r>
              <a:rPr lang="en-GB" dirty="0"/>
              <a:t>14  young </a:t>
            </a:r>
            <a:r>
              <a:rPr lang="en-GB" dirty="0" smtClean="0"/>
              <a:t>commissioners</a:t>
            </a:r>
          </a:p>
          <a:p>
            <a:r>
              <a:rPr lang="en-GB" dirty="0" smtClean="0"/>
              <a:t>358 young people completed consultation</a:t>
            </a:r>
          </a:p>
          <a:p>
            <a:r>
              <a:rPr lang="en-GB" dirty="0" smtClean="0"/>
              <a:t> Residential trip</a:t>
            </a:r>
          </a:p>
          <a:p>
            <a:r>
              <a:rPr lang="en-GB" dirty="0" smtClean="0"/>
              <a:t>Mental health project</a:t>
            </a:r>
          </a:p>
          <a:p>
            <a:r>
              <a:rPr lang="en-GB" dirty="0" smtClean="0"/>
              <a:t>Profile of the YAB raised</a:t>
            </a:r>
          </a:p>
          <a:p>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65162"/>
            <a:ext cx="2047178" cy="2077963"/>
          </a:xfrm>
          <a:prstGeom prst="rect">
            <a:avLst/>
          </a:prstGeom>
        </p:spPr>
      </p:pic>
    </p:spTree>
    <p:extLst>
      <p:ext uri="{BB962C8B-B14F-4D97-AF65-F5344CB8AC3E}">
        <p14:creationId xmlns:p14="http://schemas.microsoft.com/office/powerpoint/2010/main" val="2155568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North Norfolk Priorities 2016/17</a:t>
            </a:r>
            <a:endParaRPr lang="en-GB" dirty="0"/>
          </a:p>
        </p:txBody>
      </p:sp>
      <p:sp>
        <p:nvSpPr>
          <p:cNvPr id="3" name="Content Placeholder 2"/>
          <p:cNvSpPr>
            <a:spLocks noGrp="1"/>
          </p:cNvSpPr>
          <p:nvPr>
            <p:ph idx="1"/>
          </p:nvPr>
        </p:nvSpPr>
        <p:spPr/>
        <p:txBody>
          <a:bodyPr/>
          <a:lstStyle/>
          <a:p>
            <a:r>
              <a:rPr lang="en-GB" dirty="0" smtClean="0"/>
              <a:t>Reduce levels of bullying</a:t>
            </a:r>
          </a:p>
          <a:p>
            <a:r>
              <a:rPr lang="en-GB" dirty="0" smtClean="0"/>
              <a:t>Mental health</a:t>
            </a:r>
          </a:p>
          <a:p>
            <a:r>
              <a:rPr lang="en-GB" dirty="0" smtClean="0"/>
              <a:t>Keeping safe online</a:t>
            </a:r>
          </a:p>
          <a:p>
            <a:r>
              <a:rPr lang="en-GB" dirty="0" smtClean="0"/>
              <a:t>Small grants fund</a:t>
            </a:r>
          </a:p>
          <a:p>
            <a:r>
              <a:rPr lang="en-GB" dirty="0" smtClean="0"/>
              <a:t>Targeted positive activities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526" y="1340769"/>
            <a:ext cx="1347883" cy="1368152"/>
          </a:xfrm>
          <a:prstGeom prst="rect">
            <a:avLst/>
          </a:prstGeom>
        </p:spPr>
      </p:pic>
    </p:spTree>
    <p:extLst>
      <p:ext uri="{BB962C8B-B14F-4D97-AF65-F5344CB8AC3E}">
        <p14:creationId xmlns:p14="http://schemas.microsoft.com/office/powerpoint/2010/main" val="3224829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2038</Words>
  <Application>Microsoft Office PowerPoint</Application>
  <PresentationFormat>On-screen Show (4:3)</PresentationFormat>
  <Paragraphs>300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Norfolk Youth Advisory Boards</vt:lpstr>
      <vt:lpstr>Breckland </vt:lpstr>
      <vt:lpstr>Breckland Priorities 2016/17</vt:lpstr>
      <vt:lpstr>Broadland </vt:lpstr>
      <vt:lpstr>Broadland Priorities 2016/17</vt:lpstr>
      <vt:lpstr>Great Yarmouth </vt:lpstr>
      <vt:lpstr>Great Yarmouth Priorities 2016/17</vt:lpstr>
      <vt:lpstr>North Norfolk </vt:lpstr>
      <vt:lpstr>North Norfolk Priorities 2016/17</vt:lpstr>
      <vt:lpstr>Norwich </vt:lpstr>
      <vt:lpstr>Norwich Priorities 2016/17    </vt:lpstr>
      <vt:lpstr>South Norfolk</vt:lpstr>
      <vt:lpstr>South Norfolk Priorities 2016/17</vt:lpstr>
      <vt:lpstr>West Norfolk</vt:lpstr>
      <vt:lpstr>West Norfolk Priorities 2016/17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Norfolk Youth Advisory Boards</dc:title>
  <dc:creator>Cindee Crehan</dc:creator>
  <cp:lastModifiedBy>Cindee Crehan</cp:lastModifiedBy>
  <cp:revision>17</cp:revision>
  <dcterms:created xsi:type="dcterms:W3CDTF">2016-09-06T08:31:01Z</dcterms:created>
  <dcterms:modified xsi:type="dcterms:W3CDTF">2016-09-06T12:58:40Z</dcterms:modified>
</cp:coreProperties>
</file>