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2"/>
  </p:notesMasterIdLst>
  <p:sldIdLst>
    <p:sldId id="272" r:id="rId2"/>
    <p:sldId id="305" r:id="rId3"/>
    <p:sldId id="276" r:id="rId4"/>
    <p:sldId id="306" r:id="rId5"/>
    <p:sldId id="310" r:id="rId6"/>
    <p:sldId id="262" r:id="rId7"/>
    <p:sldId id="300" r:id="rId8"/>
    <p:sldId id="309" r:id="rId9"/>
    <p:sldId id="308" r:id="rId10"/>
    <p:sldId id="312"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93C3"/>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7074" autoAdjust="0"/>
  </p:normalViewPr>
  <p:slideViewPr>
    <p:cSldViewPr snapToGrid="0">
      <p:cViewPr>
        <p:scale>
          <a:sx n="101" d="100"/>
          <a:sy n="101" d="100"/>
        </p:scale>
        <p:origin x="-96" y="-42"/>
      </p:cViewPr>
      <p:guideLst>
        <p:guide orient="horz" pos="2160"/>
        <p:guide pos="2880"/>
      </p:guideLst>
    </p:cSldViewPr>
  </p:slideViewPr>
  <p:notesTextViewPr>
    <p:cViewPr>
      <p:scale>
        <a:sx n="3" d="2"/>
        <a:sy n="3" d="2"/>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en-US"/>
              <a:t>Norfolk Offending rates</a:t>
            </a:r>
          </a:p>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en-US"/>
          </a:p>
        </c:rich>
      </c:tx>
      <c:layout/>
      <c:overlay val="0"/>
      <c:spPr>
        <a:noFill/>
        <a:ln>
          <a:noFill/>
        </a:ln>
        <a:effectLst/>
      </c:spPr>
    </c:title>
    <c:autoTitleDeleted val="0"/>
    <c:plotArea>
      <c:layout/>
      <c:lineChart>
        <c:grouping val="standard"/>
        <c:varyColors val="0"/>
        <c:ser>
          <c:idx val="0"/>
          <c:order val="0"/>
          <c:tx>
            <c:v>LAC</c:v>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Sheet1!$A$2:$A$6</c:f>
              <c:strCache>
                <c:ptCount val="5"/>
                <c:pt idx="0">
                  <c:v>2012/13</c:v>
                </c:pt>
                <c:pt idx="1">
                  <c:v>2013/14</c:v>
                </c:pt>
                <c:pt idx="2">
                  <c:v>2014/15</c:v>
                </c:pt>
                <c:pt idx="3">
                  <c:v>2015/16</c:v>
                </c:pt>
                <c:pt idx="4">
                  <c:v>2016/17</c:v>
                </c:pt>
              </c:strCache>
            </c:strRef>
          </c:cat>
          <c:val>
            <c:numRef>
              <c:f>Sheet1!$B$2:$B$6</c:f>
              <c:numCache>
                <c:formatCode>0.00%</c:formatCode>
                <c:ptCount val="5"/>
                <c:pt idx="0">
                  <c:v>4.1000000000000002E-2</c:v>
                </c:pt>
                <c:pt idx="1">
                  <c:v>4.2000000000000003E-2</c:v>
                </c:pt>
                <c:pt idx="2">
                  <c:v>2.3E-2</c:v>
                </c:pt>
                <c:pt idx="3">
                  <c:v>5.1999999999999998E-2</c:v>
                </c:pt>
                <c:pt idx="4">
                  <c:v>7.0999999999999994E-2</c:v>
                </c:pt>
              </c:numCache>
            </c:numRef>
          </c:val>
          <c:smooth val="0"/>
        </c:ser>
        <c:ser>
          <c:idx val="1"/>
          <c:order val="1"/>
          <c:tx>
            <c:v>non-LAC</c:v>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Sheet1!$A$2:$A$6</c:f>
              <c:strCache>
                <c:ptCount val="5"/>
                <c:pt idx="0">
                  <c:v>2012/13</c:v>
                </c:pt>
                <c:pt idx="1">
                  <c:v>2013/14</c:v>
                </c:pt>
                <c:pt idx="2">
                  <c:v>2014/15</c:v>
                </c:pt>
                <c:pt idx="3">
                  <c:v>2015/16</c:v>
                </c:pt>
                <c:pt idx="4">
                  <c:v>2016/17</c:v>
                </c:pt>
              </c:strCache>
            </c:strRef>
          </c:cat>
          <c:val>
            <c:numRef>
              <c:f>Sheet1!$C$2:$C$6</c:f>
              <c:numCache>
                <c:formatCode>0.00%</c:formatCode>
                <c:ptCount val="5"/>
                <c:pt idx="0">
                  <c:v>1.1900000000000001E-2</c:v>
                </c:pt>
                <c:pt idx="1">
                  <c:v>1.1299999999999999E-2</c:v>
                </c:pt>
                <c:pt idx="2">
                  <c:v>1.15E-2</c:v>
                </c:pt>
                <c:pt idx="3">
                  <c:v>8.2000000000000007E-3</c:v>
                </c:pt>
                <c:pt idx="4">
                  <c:v>6.1999999999999998E-3</c:v>
                </c:pt>
              </c:numCache>
            </c:numRef>
          </c:val>
          <c:smooth val="0"/>
        </c:ser>
        <c:dLbls>
          <c:dLblPos val="ctr"/>
          <c:showLegendKey val="0"/>
          <c:showVal val="1"/>
          <c:showCatName val="0"/>
          <c:showSerName val="0"/>
          <c:showPercent val="0"/>
          <c:showBubbleSize val="0"/>
        </c:dLbls>
        <c:marker val="1"/>
        <c:smooth val="0"/>
        <c:axId val="152208512"/>
        <c:axId val="152210048"/>
      </c:lineChart>
      <c:catAx>
        <c:axId val="15220851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en-US"/>
          </a:p>
        </c:txPr>
        <c:crossAx val="152210048"/>
        <c:crosses val="autoZero"/>
        <c:auto val="1"/>
        <c:lblAlgn val="ctr"/>
        <c:lblOffset val="100"/>
        <c:noMultiLvlLbl val="0"/>
      </c:catAx>
      <c:valAx>
        <c:axId val="152210048"/>
        <c:scaling>
          <c:orientation val="minMax"/>
        </c:scaling>
        <c:delete val="1"/>
        <c:axPos val="l"/>
        <c:numFmt formatCode="0.00%" sourceLinked="1"/>
        <c:majorTickMark val="none"/>
        <c:minorTickMark val="none"/>
        <c:tickLblPos val="nextTo"/>
        <c:crossAx val="152208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tx2">
        <a:lumMod val="20000"/>
        <a:lumOff val="80000"/>
      </a:schemeClr>
    </a:solidFill>
    <a:ln w="9525" cap="flat" cmpd="sng" algn="ctr">
      <a:solidFill>
        <a:schemeClr val="bg1"/>
      </a:solidFill>
      <a:round/>
    </a:ln>
    <a:effectLst/>
    <a:scene3d>
      <a:camera prst="orthographicFront"/>
      <a:lightRig rig="threePt" dir="t"/>
    </a:scene3d>
    <a:sp3d>
      <a:bevelT w="190500" h="38100"/>
    </a:sp3d>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0C607F0-9EEE-4267-B8C1-DED4D65562CC}" type="datetimeFigureOut">
              <a:rPr lang="en-GB" smtClean="0"/>
              <a:t>04/12/2017</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58A7283-F1F2-4821-9844-C16C141001CB}" type="slidenum">
              <a:rPr lang="en-GB" smtClean="0"/>
              <a:t>‹#›</a:t>
            </a:fld>
            <a:endParaRPr lang="en-GB" dirty="0"/>
          </a:p>
        </p:txBody>
      </p:sp>
    </p:spTree>
    <p:extLst>
      <p:ext uri="{BB962C8B-B14F-4D97-AF65-F5344CB8AC3E}">
        <p14:creationId xmlns:p14="http://schemas.microsoft.com/office/powerpoint/2010/main" val="207782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Letter</a:t>
            </a:r>
            <a:r>
              <a:rPr lang="en-GB" baseline="0" dirty="0" smtClean="0"/>
              <a:t> signed by both </a:t>
            </a:r>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1</a:t>
            </a:fld>
            <a:endParaRPr lang="en-GB" dirty="0"/>
          </a:p>
        </p:txBody>
      </p:sp>
    </p:spTree>
    <p:extLst>
      <p:ext uri="{BB962C8B-B14F-4D97-AF65-F5344CB8AC3E}">
        <p14:creationId xmlns:p14="http://schemas.microsoft.com/office/powerpoint/2010/main" val="1007837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10</a:t>
            </a:fld>
            <a:endParaRPr lang="en-GB" dirty="0"/>
          </a:p>
        </p:txBody>
      </p:sp>
    </p:spTree>
    <p:extLst>
      <p:ext uri="{BB962C8B-B14F-4D97-AF65-F5344CB8AC3E}">
        <p14:creationId xmlns:p14="http://schemas.microsoft.com/office/powerpoint/2010/main" val="100783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 care experience part to play in propensity for problematic behaviour and Youth Justice Involvement.</a:t>
            </a:r>
          </a:p>
          <a:p>
            <a:endParaRPr lang="en-GB" dirty="0" smtClean="0"/>
          </a:p>
          <a:p>
            <a:r>
              <a:rPr lang="en-GB" dirty="0" smtClean="0"/>
              <a:t>?</a:t>
            </a:r>
            <a:r>
              <a:rPr lang="en-GB" baseline="0" dirty="0" smtClean="0"/>
              <a:t> How much relates to behaviour in Home, Community or pre Care?</a:t>
            </a:r>
            <a:endParaRPr lang="en-GB" dirty="0" smtClean="0"/>
          </a:p>
          <a:p>
            <a:endParaRPr lang="en-GB" dirty="0" smtClean="0"/>
          </a:p>
          <a:p>
            <a:r>
              <a:rPr lang="en-GB" dirty="0" smtClean="0"/>
              <a:t>Chart- Youth Offending</a:t>
            </a:r>
            <a:r>
              <a:rPr lang="en-GB" baseline="0" dirty="0" smtClean="0"/>
              <a:t> Team data </a:t>
            </a:r>
          </a:p>
          <a:p>
            <a:pPr fontAlgn="auto"/>
            <a:r>
              <a:rPr lang="en-GB" sz="1200" b="0" i="0" kern="1200" dirty="0" smtClean="0">
                <a:solidFill>
                  <a:schemeClr val="tx1"/>
                </a:solidFill>
                <a:effectLst/>
                <a:latin typeface="+mn-lt"/>
                <a:ea typeface="+mn-ea"/>
                <a:cs typeface="+mn-cs"/>
              </a:rPr>
              <a:t>Department for Education statistics:</a:t>
            </a:r>
          </a:p>
          <a:p>
            <a:pPr fontAlgn="auto"/>
            <a:r>
              <a:rPr lang="en-GB" sz="1200" b="0" i="0" kern="1200" dirty="0" smtClean="0">
                <a:solidFill>
                  <a:schemeClr val="tx1"/>
                </a:solidFill>
                <a:effectLst/>
                <a:latin typeface="+mn-lt"/>
                <a:ea typeface="+mn-ea"/>
                <a:cs typeface="+mn-cs"/>
              </a:rPr>
              <a:t>http://howardleague.org/wp-content/uploads/2016/02/Criminal-Care.pdf</a:t>
            </a:r>
          </a:p>
          <a:p>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2</a:t>
            </a:fld>
            <a:endParaRPr lang="en-GB" dirty="0"/>
          </a:p>
        </p:txBody>
      </p:sp>
    </p:spTree>
    <p:extLst>
      <p:ext uri="{BB962C8B-B14F-4D97-AF65-F5344CB8AC3E}">
        <p14:creationId xmlns:p14="http://schemas.microsoft.com/office/powerpoint/2010/main" val="208148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Partnership</a:t>
            </a:r>
            <a:r>
              <a:rPr lang="en-GB" baseline="0" dirty="0" smtClean="0"/>
              <a:t> working – consistency! </a:t>
            </a:r>
          </a:p>
          <a:p>
            <a:r>
              <a:rPr lang="en-GB" baseline="0" dirty="0" smtClean="0"/>
              <a:t>All LAC (Norfolk and non-Norfolk)</a:t>
            </a:r>
          </a:p>
        </p:txBody>
      </p:sp>
      <p:sp>
        <p:nvSpPr>
          <p:cNvPr id="4" name="Slide Number Placeholder 3"/>
          <p:cNvSpPr>
            <a:spLocks noGrp="1"/>
          </p:cNvSpPr>
          <p:nvPr>
            <p:ph type="sldNum" sz="quarter" idx="10"/>
          </p:nvPr>
        </p:nvSpPr>
        <p:spPr/>
        <p:txBody>
          <a:bodyPr/>
          <a:lstStyle/>
          <a:p>
            <a:fld id="{158A7283-F1F2-4821-9844-C16C141001CB}" type="slidenum">
              <a:rPr lang="en-GB" smtClean="0"/>
              <a:t>3</a:t>
            </a:fld>
            <a:endParaRPr lang="en-GB" dirty="0"/>
          </a:p>
        </p:txBody>
      </p:sp>
    </p:spTree>
    <p:extLst>
      <p:ext uri="{BB962C8B-B14F-4D97-AF65-F5344CB8AC3E}">
        <p14:creationId xmlns:p14="http://schemas.microsoft.com/office/powerpoint/2010/main" val="3271757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Children’s Services Homes fully signed up – private providers, 16+, and foster carers all sent information and expectation that the restorative ethos will be followed – could impact on commissioning arrangements.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Give the Care Home staff confidence to deal with incidents themselves – knowing the intervention and sanctions available, and how senior managers will support their decision making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Police SPOC – building on current relationships – informal presence in Home, and facilitate a 2 way flow of information for better safeguarding.</a:t>
            </a:r>
          </a:p>
        </p:txBody>
      </p:sp>
      <p:sp>
        <p:nvSpPr>
          <p:cNvPr id="4" name="Slide Number Placeholder 3"/>
          <p:cNvSpPr>
            <a:spLocks noGrp="1"/>
          </p:cNvSpPr>
          <p:nvPr>
            <p:ph type="sldNum" sz="quarter" idx="10"/>
          </p:nvPr>
        </p:nvSpPr>
        <p:spPr/>
        <p:txBody>
          <a:bodyPr/>
          <a:lstStyle/>
          <a:p>
            <a:fld id="{158A7283-F1F2-4821-9844-C16C141001CB}" type="slidenum">
              <a:rPr lang="en-GB" smtClean="0"/>
              <a:t>4</a:t>
            </a:fld>
            <a:endParaRPr lang="en-GB" dirty="0"/>
          </a:p>
        </p:txBody>
      </p:sp>
    </p:spTree>
    <p:extLst>
      <p:ext uri="{BB962C8B-B14F-4D97-AF65-F5344CB8AC3E}">
        <p14:creationId xmlns:p14="http://schemas.microsoft.com/office/powerpoint/2010/main" val="2439494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RESTORATIVE slide</a:t>
            </a:r>
          </a:p>
          <a:p>
            <a:endParaRPr lang="en-GB" dirty="0" smtClean="0"/>
          </a:p>
          <a:p>
            <a:r>
              <a:rPr lang="en-GB" dirty="0" smtClean="0"/>
              <a:t>Police – don’t</a:t>
            </a:r>
            <a:r>
              <a:rPr lang="en-GB" baseline="0" dirty="0" smtClean="0"/>
              <a:t> have to take formal action – Outcome Codes when not in public interest – CPS Guidance to Prosecutors supports informal disposals.</a:t>
            </a:r>
            <a:endParaRPr lang="en-GB" dirty="0" smtClean="0"/>
          </a:p>
          <a:p>
            <a:endParaRPr lang="en-GB" dirty="0" smtClean="0"/>
          </a:p>
          <a:p>
            <a:r>
              <a:rPr lang="en-GB" dirty="0" smtClean="0"/>
              <a:t>First Youth</a:t>
            </a:r>
            <a:r>
              <a:rPr lang="en-GB" baseline="0" dirty="0" smtClean="0"/>
              <a:t> Cautions to be referred to YOT.</a:t>
            </a:r>
          </a:p>
          <a:p>
            <a:endParaRPr lang="en-GB" dirty="0" smtClean="0"/>
          </a:p>
          <a:p>
            <a:r>
              <a:rPr lang="en-GB" dirty="0" smtClean="0"/>
              <a:t>Information to court - Escalation stages</a:t>
            </a:r>
            <a:r>
              <a:rPr lang="en-GB" baseline="0" dirty="0" smtClean="0"/>
              <a:t> and tactics used / how these did not work; is crime an aberration / is progress being made.</a:t>
            </a:r>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5</a:t>
            </a:fld>
            <a:endParaRPr lang="en-GB" dirty="0"/>
          </a:p>
        </p:txBody>
      </p:sp>
    </p:spTree>
    <p:extLst>
      <p:ext uri="{BB962C8B-B14F-4D97-AF65-F5344CB8AC3E}">
        <p14:creationId xmlns:p14="http://schemas.microsoft.com/office/powerpoint/2010/main" val="243949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helps to build and maintain healthy </a:t>
            </a:r>
            <a:r>
              <a:rPr lang="en-GB" sz="1200" b="1" u="sng" dirty="0" smtClean="0">
                <a:solidFill>
                  <a:srgbClr val="0070C0"/>
                </a:solidFill>
              </a:rPr>
              <a:t>relationships</a:t>
            </a:r>
            <a:r>
              <a:rPr lang="en-GB" sz="1200" dirty="0" smtClean="0"/>
              <a:t>, resolve difficulties and repair harm. It empowers children and young people to recognise the impact of their behaviour on themselves and others, including staff and the wider community. </a:t>
            </a:r>
          </a:p>
          <a:p>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6</a:t>
            </a:fld>
            <a:endParaRPr lang="en-GB" dirty="0"/>
          </a:p>
        </p:txBody>
      </p:sp>
    </p:spTree>
    <p:extLst>
      <p:ext uri="{BB962C8B-B14F-4D97-AF65-F5344CB8AC3E}">
        <p14:creationId xmlns:p14="http://schemas.microsoft.com/office/powerpoint/2010/main" val="1875869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err="1" smtClean="0"/>
              <a:t>Narey</a:t>
            </a:r>
            <a:r>
              <a:rPr lang="en-GB" baseline="0" dirty="0" smtClean="0"/>
              <a:t> report: “We have no intention of allowing this to affect our work – she is angry and </a:t>
            </a:r>
            <a:r>
              <a:rPr lang="en-GB" u="sng" baseline="0" dirty="0" smtClean="0"/>
              <a:t>needs us</a:t>
            </a:r>
            <a:r>
              <a:rPr lang="en-GB"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Balanced – rights and needs of LAC, staff and foster carers and members of the public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Interventions and sanctions are part of preparation for adulthood.</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7</a:t>
            </a:fld>
            <a:endParaRPr lang="en-GB" dirty="0"/>
          </a:p>
        </p:txBody>
      </p:sp>
    </p:spTree>
    <p:extLst>
      <p:ext uri="{BB962C8B-B14F-4D97-AF65-F5344CB8AC3E}">
        <p14:creationId xmlns:p14="http://schemas.microsoft.com/office/powerpoint/2010/main" val="260425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Protocol is implemented, and will now be monitored</a:t>
            </a:r>
            <a:r>
              <a:rPr lang="en-GB" baseline="0" dirty="0" smtClean="0"/>
              <a:t> internally by </a:t>
            </a:r>
            <a:r>
              <a:rPr lang="en-GB" baseline="0" dirty="0" err="1" smtClean="0"/>
              <a:t>Ch</a:t>
            </a:r>
            <a:r>
              <a:rPr lang="en-GB" baseline="0" dirty="0" smtClean="0"/>
              <a:t> </a:t>
            </a:r>
            <a:r>
              <a:rPr lang="en-GB" baseline="0" dirty="0" err="1" smtClean="0"/>
              <a:t>Sv</a:t>
            </a:r>
            <a:r>
              <a:rPr lang="en-GB" baseline="0" dirty="0" smtClean="0"/>
              <a:t> and Police re inspections and monthly data;</a:t>
            </a:r>
          </a:p>
          <a:p>
            <a:r>
              <a:rPr lang="en-GB" baseline="0" dirty="0" smtClean="0"/>
              <a:t>6 month Audit &amp; Case studies.</a:t>
            </a:r>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8</a:t>
            </a:fld>
            <a:endParaRPr lang="en-GB" dirty="0"/>
          </a:p>
        </p:txBody>
      </p:sp>
    </p:spTree>
    <p:extLst>
      <p:ext uri="{BB962C8B-B14F-4D97-AF65-F5344CB8AC3E}">
        <p14:creationId xmlns:p14="http://schemas.microsoft.com/office/powerpoint/2010/main" val="414484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8A7283-F1F2-4821-9844-C16C141001CB}" type="slidenum">
              <a:rPr lang="en-GB" smtClean="0"/>
              <a:t>9</a:t>
            </a:fld>
            <a:endParaRPr lang="en-GB" dirty="0"/>
          </a:p>
        </p:txBody>
      </p:sp>
    </p:spTree>
    <p:extLst>
      <p:ext uri="{BB962C8B-B14F-4D97-AF65-F5344CB8AC3E}">
        <p14:creationId xmlns:p14="http://schemas.microsoft.com/office/powerpoint/2010/main" val="354995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311970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64430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226919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155775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265573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91601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341714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238102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412611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422294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68DA8-C905-4D33-A704-F2AA40420833}" type="datetimeFigureOut">
              <a:rPr lang="en-GB" smtClean="0"/>
              <a:t>04/12/2017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E59F4E-8714-468A-8ACC-D1069C37BE53}" type="slidenum">
              <a:rPr lang="en-GB" smtClean="0"/>
              <a:t>‹#›</a:t>
            </a:fld>
            <a:endParaRPr lang="en-GB" dirty="0"/>
          </a:p>
        </p:txBody>
      </p:sp>
    </p:spTree>
    <p:extLst>
      <p:ext uri="{BB962C8B-B14F-4D97-AF65-F5344CB8AC3E}">
        <p14:creationId xmlns:p14="http://schemas.microsoft.com/office/powerpoint/2010/main" val="108265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68DA8-C905-4D33-A704-F2AA40420833}" type="datetimeFigureOut">
              <a:rPr lang="en-GB" smtClean="0"/>
              <a:t>04/12/2017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59F4E-8714-468A-8ACC-D1069C37BE53}" type="slidenum">
              <a:rPr lang="en-GB" smtClean="0"/>
              <a:t>‹#›</a:t>
            </a:fld>
            <a:endParaRPr lang="en-GB" dirty="0"/>
          </a:p>
        </p:txBody>
      </p:sp>
    </p:spTree>
    <p:extLst>
      <p:ext uri="{BB962C8B-B14F-4D97-AF65-F5344CB8AC3E}">
        <p14:creationId xmlns:p14="http://schemas.microsoft.com/office/powerpoint/2010/main" val="428531758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041" y="760264"/>
            <a:ext cx="7886700" cy="4351338"/>
          </a:xfrm>
        </p:spPr>
        <p:txBody>
          <a:bodyPr>
            <a:normAutofit/>
          </a:bodyPr>
          <a:lstStyle/>
          <a:p>
            <a:pPr marL="0" indent="0" algn="ctr">
              <a:buNone/>
            </a:pPr>
            <a:r>
              <a:rPr lang="en-GB" sz="3300" b="1" dirty="0"/>
              <a:t>A Joint Protocol to Reduce Offending and Criminalisation of Looked After Children (Children in Care</a:t>
            </a:r>
            <a:r>
              <a:rPr lang="en-GB" sz="3300" b="1" dirty="0" smtClean="0"/>
              <a:t>)</a:t>
            </a:r>
          </a:p>
          <a:p>
            <a:pPr marL="0" indent="0" algn="ctr">
              <a:buNone/>
            </a:pPr>
            <a:endParaRPr lang="en-GB" sz="2600" b="1" dirty="0"/>
          </a:p>
          <a:p>
            <a:pPr marL="0" indent="0" algn="ctr">
              <a:spcBef>
                <a:spcPts val="600"/>
              </a:spcBef>
              <a:buNone/>
            </a:pPr>
            <a:r>
              <a:rPr lang="en-GB" sz="2400" b="1" i="1" dirty="0" smtClean="0"/>
              <a:t>endorsed by</a:t>
            </a:r>
          </a:p>
          <a:p>
            <a:pPr marL="0" indent="0" algn="ctr">
              <a:spcBef>
                <a:spcPts val="600"/>
              </a:spcBef>
              <a:buNone/>
            </a:pPr>
            <a:r>
              <a:rPr lang="en-GB" sz="2400" b="1" i="1" dirty="0" smtClean="0"/>
              <a:t>Simon Bailey, Chief Constable </a:t>
            </a:r>
          </a:p>
          <a:p>
            <a:pPr marL="0" indent="0" algn="ctr">
              <a:spcBef>
                <a:spcPts val="600"/>
              </a:spcBef>
              <a:buNone/>
            </a:pPr>
            <a:r>
              <a:rPr lang="en-GB" sz="2400" b="1" i="1" dirty="0" smtClean="0"/>
              <a:t>&amp; </a:t>
            </a:r>
          </a:p>
          <a:p>
            <a:pPr marL="0" indent="0" algn="ctr">
              <a:spcBef>
                <a:spcPts val="600"/>
              </a:spcBef>
              <a:buNone/>
            </a:pPr>
            <a:r>
              <a:rPr lang="en-GB" sz="2400" b="1" i="1" dirty="0" smtClean="0"/>
              <a:t>Matt Dunkley</a:t>
            </a:r>
            <a:r>
              <a:rPr lang="en-GB" sz="2400" b="1" i="1" dirty="0"/>
              <a:t>, Children’s Services </a:t>
            </a:r>
            <a:endParaRPr lang="en-GB" sz="2400" b="1" i="1" dirty="0" smtClean="0"/>
          </a:p>
          <a:p>
            <a:pPr marL="0" indent="0" algn="ctr">
              <a:spcBef>
                <a:spcPts val="600"/>
              </a:spcBef>
              <a:buNone/>
            </a:pPr>
            <a:r>
              <a:rPr lang="en-GB" sz="2400" b="1" i="1" dirty="0" smtClean="0"/>
              <a:t>Interim </a:t>
            </a:r>
            <a:r>
              <a:rPr lang="en-GB" sz="2400" b="1" i="1" dirty="0"/>
              <a:t>Executive Director</a:t>
            </a:r>
            <a:endParaRPr lang="en-GB" sz="2400" b="1" i="1" dirty="0" smtClean="0"/>
          </a:p>
          <a:p>
            <a:pPr marL="0" indent="0" algn="ctr">
              <a:buNone/>
            </a:pPr>
            <a:endParaRPr lang="en-GB" b="1" dirty="0"/>
          </a:p>
          <a:p>
            <a:pPr marL="0" indent="0" algn="ctr">
              <a:buNone/>
            </a:pPr>
            <a:endParaRPr lang="en-GB" sz="18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5002" y="5321047"/>
            <a:ext cx="1485900" cy="1485900"/>
          </a:xfrm>
          <a:prstGeom prst="rect">
            <a:avLst/>
          </a:prstGeom>
        </p:spPr>
      </p:pic>
      <p:pic>
        <p:nvPicPr>
          <p:cNvPr id="6" name="Picture 5" descr="C:\Users\sandellj\AppData\Local\Microsoft\Windows\Temporary Internet Files\Content.Outlook\FREONHPO\NC_LOGO_BLUE_RGB%20(WinCE).jpg"/>
          <p:cNvPicPr/>
          <p:nvPr/>
        </p:nvPicPr>
        <p:blipFill>
          <a:blip r:embed="rId4">
            <a:extLst>
              <a:ext uri="{28A0092B-C50C-407E-A947-70E740481C1C}">
                <a14:useLocalDpi xmlns:a14="http://schemas.microsoft.com/office/drawing/2010/main" val="0"/>
              </a:ext>
            </a:extLst>
          </a:blip>
          <a:srcRect/>
          <a:stretch>
            <a:fillRect/>
          </a:stretch>
        </p:blipFill>
        <p:spPr bwMode="auto">
          <a:xfrm>
            <a:off x="524740" y="5111602"/>
            <a:ext cx="2717224" cy="1319618"/>
          </a:xfrm>
          <a:prstGeom prst="rect">
            <a:avLst/>
          </a:prstGeom>
          <a:noFill/>
          <a:ln>
            <a:noFill/>
          </a:ln>
        </p:spPr>
      </p:pic>
      <p:pic>
        <p:nvPicPr>
          <p:cNvPr id="1026" name="Picture 2" descr="N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3940" y="5506033"/>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5415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041" y="760264"/>
            <a:ext cx="7886700" cy="3462944"/>
          </a:xfrm>
        </p:spPr>
        <p:txBody>
          <a:bodyPr>
            <a:normAutofit/>
          </a:bodyPr>
          <a:lstStyle/>
          <a:p>
            <a:pPr marL="0" indent="0" algn="ctr">
              <a:buNone/>
            </a:pPr>
            <a:endParaRPr lang="en-GB" sz="3300" b="1" dirty="0"/>
          </a:p>
          <a:p>
            <a:pPr marL="0" indent="0">
              <a:buNone/>
            </a:pPr>
            <a:r>
              <a:rPr lang="en-GB" sz="3300" b="1" dirty="0" smtClean="0"/>
              <a:t>Thank you</a:t>
            </a:r>
          </a:p>
          <a:p>
            <a:pPr marL="0" indent="0">
              <a:buNone/>
            </a:pPr>
            <a:endParaRPr lang="en-GB" sz="3300" b="1" dirty="0" smtClean="0"/>
          </a:p>
          <a:p>
            <a:pPr marL="0" indent="0">
              <a:buNone/>
            </a:pPr>
            <a:r>
              <a:rPr lang="en-GB" sz="3300" b="1" dirty="0" smtClean="0"/>
              <a:t>Any questions?</a:t>
            </a:r>
            <a:endParaRPr lang="en-GB" sz="2400" b="1" dirty="0" smtClean="0"/>
          </a:p>
          <a:p>
            <a:pPr marL="0" indent="0" algn="ctr">
              <a:buNone/>
            </a:pPr>
            <a:endParaRPr lang="en-GB" b="1" dirty="0"/>
          </a:p>
          <a:p>
            <a:pPr marL="0" indent="0" algn="ctr">
              <a:buNone/>
            </a:pPr>
            <a:endParaRPr lang="en-GB" sz="18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2356" y="4001429"/>
            <a:ext cx="1485900" cy="1485900"/>
          </a:xfrm>
          <a:prstGeom prst="rect">
            <a:avLst/>
          </a:prstGeom>
        </p:spPr>
      </p:pic>
      <p:pic>
        <p:nvPicPr>
          <p:cNvPr id="6" name="Picture 5" descr="C:\Users\sandellj\AppData\Local\Microsoft\Windows\Temporary Internet Files\Content.Outlook\FREONHPO\NC_LOGO_BLUE_RGB%20(WinCE).jpg"/>
          <p:cNvPicPr/>
          <p:nvPr/>
        </p:nvPicPr>
        <p:blipFill>
          <a:blip r:embed="rId4">
            <a:extLst>
              <a:ext uri="{28A0092B-C50C-407E-A947-70E740481C1C}">
                <a14:useLocalDpi xmlns:a14="http://schemas.microsoft.com/office/drawing/2010/main" val="0"/>
              </a:ext>
            </a:extLst>
          </a:blip>
          <a:srcRect/>
          <a:stretch>
            <a:fillRect/>
          </a:stretch>
        </p:blipFill>
        <p:spPr bwMode="auto">
          <a:xfrm>
            <a:off x="524740" y="4001429"/>
            <a:ext cx="2717224" cy="1319618"/>
          </a:xfrm>
          <a:prstGeom prst="rect">
            <a:avLst/>
          </a:prstGeom>
          <a:noFill/>
          <a:ln>
            <a:noFill/>
          </a:ln>
        </p:spPr>
      </p:pic>
      <p:pic>
        <p:nvPicPr>
          <p:cNvPr id="1026" name="Picture 2" descr="N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3940" y="4501491"/>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4366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1948" y="1511030"/>
            <a:ext cx="2249965" cy="1792609"/>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136328" y="1126310"/>
            <a:ext cx="5799423" cy="4625561"/>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172824" y="1838891"/>
            <a:ext cx="1668449" cy="94907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436374" y="1838891"/>
            <a:ext cx="1519084" cy="949079"/>
          </a:xfrm>
          <a:prstGeom prst="rect">
            <a:avLst/>
          </a:prstGeom>
          <a:solidFill>
            <a:srgbClr val="AD93C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5"/>
          <p:cNvSpPr txBox="1">
            <a:spLocks noGrp="1"/>
          </p:cNvSpPr>
          <p:nvPr>
            <p:ph idx="1"/>
          </p:nvPr>
        </p:nvSpPr>
        <p:spPr>
          <a:xfrm>
            <a:off x="623993" y="1670356"/>
            <a:ext cx="1967066" cy="1588127"/>
          </a:xfrm>
          <a:prstGeom prst="rect">
            <a:avLst/>
          </a:prstGeom>
          <a:noFill/>
        </p:spPr>
        <p:txBody>
          <a:bodyPr wrap="square" rtlCol="0">
            <a:spAutoFit/>
          </a:bodyPr>
          <a:lstStyle/>
          <a:p>
            <a:pPr marL="0" indent="0" algn="ctr">
              <a:buNone/>
            </a:pPr>
            <a:r>
              <a:rPr lang="en-GB" sz="1800" b="1" dirty="0" smtClean="0">
                <a:solidFill>
                  <a:srgbClr val="002060"/>
                </a:solidFill>
              </a:rPr>
              <a:t>Half of all C&amp;YP currently in  custody in England and Wales have been in care at some point</a:t>
            </a:r>
            <a:endParaRPr lang="en-GB" sz="1800" b="1" dirty="0">
              <a:solidFill>
                <a:srgbClr val="002060"/>
              </a:solidFill>
            </a:endParaRPr>
          </a:p>
        </p:txBody>
      </p:sp>
      <p:sp>
        <p:nvSpPr>
          <p:cNvPr id="7" name="TextBox 6"/>
          <p:cNvSpPr txBox="1"/>
          <p:nvPr/>
        </p:nvSpPr>
        <p:spPr>
          <a:xfrm>
            <a:off x="3229588" y="1935625"/>
            <a:ext cx="1848759" cy="677108"/>
          </a:xfrm>
          <a:prstGeom prst="rect">
            <a:avLst/>
          </a:prstGeom>
          <a:noFill/>
        </p:spPr>
        <p:txBody>
          <a:bodyPr wrap="square" rtlCol="0">
            <a:spAutoFit/>
          </a:bodyPr>
          <a:lstStyle/>
          <a:p>
            <a:pPr algn="ctr"/>
            <a:r>
              <a:rPr lang="en-GB" sz="2000" b="1" dirty="0" smtClean="0">
                <a:solidFill>
                  <a:schemeClr val="bg1"/>
                </a:solidFill>
              </a:rPr>
              <a:t>4% </a:t>
            </a:r>
            <a:r>
              <a:rPr lang="en-GB" dirty="0" smtClean="0">
                <a:solidFill>
                  <a:schemeClr val="bg1"/>
                </a:solidFill>
              </a:rPr>
              <a:t>of </a:t>
            </a:r>
            <a:r>
              <a:rPr lang="en-GB" b="1" dirty="0" smtClean="0">
                <a:solidFill>
                  <a:schemeClr val="bg1"/>
                </a:solidFill>
              </a:rPr>
              <a:t>10 -12 </a:t>
            </a:r>
          </a:p>
          <a:p>
            <a:pPr algn="ctr"/>
            <a:r>
              <a:rPr lang="en-GB" dirty="0" smtClean="0">
                <a:solidFill>
                  <a:schemeClr val="bg1"/>
                </a:solidFill>
              </a:rPr>
              <a:t>year olds  </a:t>
            </a:r>
            <a:endParaRPr lang="en-GB" dirty="0">
              <a:solidFill>
                <a:schemeClr val="bg1"/>
              </a:solidFill>
            </a:endParaRPr>
          </a:p>
        </p:txBody>
      </p:sp>
      <p:sp>
        <p:nvSpPr>
          <p:cNvPr id="8" name="TextBox 7"/>
          <p:cNvSpPr txBox="1"/>
          <p:nvPr/>
        </p:nvSpPr>
        <p:spPr>
          <a:xfrm>
            <a:off x="5988524" y="1925248"/>
            <a:ext cx="2005781" cy="677108"/>
          </a:xfrm>
          <a:prstGeom prst="rect">
            <a:avLst/>
          </a:prstGeom>
          <a:noFill/>
        </p:spPr>
        <p:txBody>
          <a:bodyPr wrap="square" rtlCol="0">
            <a:spAutoFit/>
          </a:bodyPr>
          <a:lstStyle/>
          <a:p>
            <a:pPr algn="ctr"/>
            <a:r>
              <a:rPr lang="en-GB" sz="2000" b="1" dirty="0" smtClean="0">
                <a:solidFill>
                  <a:schemeClr val="bg1"/>
                </a:solidFill>
              </a:rPr>
              <a:t>19%</a:t>
            </a:r>
            <a:r>
              <a:rPr lang="en-GB" sz="2000" dirty="0" smtClean="0">
                <a:solidFill>
                  <a:schemeClr val="bg1"/>
                </a:solidFill>
              </a:rPr>
              <a:t> </a:t>
            </a:r>
            <a:r>
              <a:rPr lang="en-GB" dirty="0" smtClean="0">
                <a:solidFill>
                  <a:schemeClr val="bg1"/>
                </a:solidFill>
              </a:rPr>
              <a:t>of </a:t>
            </a:r>
            <a:r>
              <a:rPr lang="en-GB" b="1" dirty="0" smtClean="0">
                <a:solidFill>
                  <a:schemeClr val="bg1"/>
                </a:solidFill>
              </a:rPr>
              <a:t>13-15</a:t>
            </a:r>
            <a:r>
              <a:rPr lang="en-GB" dirty="0" smtClean="0">
                <a:solidFill>
                  <a:schemeClr val="bg1"/>
                </a:solidFill>
              </a:rPr>
              <a:t> </a:t>
            </a:r>
          </a:p>
          <a:p>
            <a:pPr algn="ctr"/>
            <a:r>
              <a:rPr lang="en-GB" dirty="0" smtClean="0">
                <a:solidFill>
                  <a:schemeClr val="bg1"/>
                </a:solidFill>
              </a:rPr>
              <a:t>year olds</a:t>
            </a:r>
            <a:endParaRPr lang="en-GB" dirty="0">
              <a:solidFill>
                <a:schemeClr val="bg1"/>
              </a:solidFill>
            </a:endParaRPr>
          </a:p>
        </p:txBody>
      </p:sp>
      <p:sp>
        <p:nvSpPr>
          <p:cNvPr id="9" name="TextBox 8"/>
          <p:cNvSpPr txBox="1"/>
          <p:nvPr/>
        </p:nvSpPr>
        <p:spPr>
          <a:xfrm>
            <a:off x="3313177" y="1126310"/>
            <a:ext cx="5529316" cy="769441"/>
          </a:xfrm>
          <a:prstGeom prst="rect">
            <a:avLst/>
          </a:prstGeom>
          <a:noFill/>
        </p:spPr>
        <p:txBody>
          <a:bodyPr wrap="square" rtlCol="0">
            <a:spAutoFit/>
          </a:bodyPr>
          <a:lstStyle/>
          <a:p>
            <a:pPr algn="ctr"/>
            <a:r>
              <a:rPr lang="en-GB" sz="2200" b="1" dirty="0" smtClean="0">
                <a:solidFill>
                  <a:schemeClr val="accent5">
                    <a:lumMod val="50000"/>
                  </a:schemeClr>
                </a:solidFill>
              </a:rPr>
              <a:t>Percentage of criminalised C&amp;YP living in children’s homes:</a:t>
            </a:r>
            <a:endParaRPr lang="en-GB" sz="2200" b="1" dirty="0">
              <a:solidFill>
                <a:schemeClr val="accent5">
                  <a:lumMod val="50000"/>
                </a:schemeClr>
              </a:solidFill>
            </a:endParaRPr>
          </a:p>
        </p:txBody>
      </p:sp>
      <p:sp>
        <p:nvSpPr>
          <p:cNvPr id="10" name="TextBox 9"/>
          <p:cNvSpPr txBox="1"/>
          <p:nvPr/>
        </p:nvSpPr>
        <p:spPr>
          <a:xfrm>
            <a:off x="5193811" y="3086678"/>
            <a:ext cx="1621057" cy="178510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2000" b="1" dirty="0" smtClean="0">
                <a:solidFill>
                  <a:schemeClr val="bg1"/>
                </a:solidFill>
              </a:rPr>
              <a:t>6 times</a:t>
            </a:r>
            <a:r>
              <a:rPr lang="en-GB" sz="2000" dirty="0" smtClean="0">
                <a:solidFill>
                  <a:schemeClr val="bg1"/>
                </a:solidFill>
              </a:rPr>
              <a:t> </a:t>
            </a:r>
            <a:r>
              <a:rPr lang="en-GB" dirty="0" smtClean="0">
                <a:solidFill>
                  <a:schemeClr val="bg1"/>
                </a:solidFill>
              </a:rPr>
              <a:t>more likely to be criminalised than those living in other placements </a:t>
            </a:r>
            <a:endParaRPr lang="en-GB" dirty="0">
              <a:solidFill>
                <a:schemeClr val="bg1"/>
              </a:solidFill>
            </a:endParaRPr>
          </a:p>
        </p:txBody>
      </p:sp>
      <p:sp>
        <p:nvSpPr>
          <p:cNvPr id="11" name="TextBox 10"/>
          <p:cNvSpPr txBox="1"/>
          <p:nvPr/>
        </p:nvSpPr>
        <p:spPr>
          <a:xfrm>
            <a:off x="7244013" y="3086678"/>
            <a:ext cx="1613921" cy="178510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2000" b="1" dirty="0" smtClean="0">
                <a:solidFill>
                  <a:schemeClr val="bg1"/>
                </a:solidFill>
              </a:rPr>
              <a:t>20 times </a:t>
            </a:r>
            <a:r>
              <a:rPr lang="en-GB" dirty="0" smtClean="0">
                <a:solidFill>
                  <a:schemeClr val="bg1"/>
                </a:solidFill>
              </a:rPr>
              <a:t>more likely to be criminalised than non-looked after children</a:t>
            </a:r>
            <a:endParaRPr lang="en-GB" dirty="0">
              <a:solidFill>
                <a:schemeClr val="bg1"/>
              </a:solidFill>
            </a:endParaRPr>
          </a:p>
        </p:txBody>
      </p:sp>
      <p:pic>
        <p:nvPicPr>
          <p:cNvPr id="19" name="Picture 18"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139771" y="100665"/>
            <a:ext cx="2582142" cy="1171589"/>
          </a:xfrm>
          <a:prstGeom prst="rect">
            <a:avLst/>
          </a:prstGeom>
          <a:noFill/>
          <a:ln>
            <a:noFill/>
          </a:ln>
        </p:spPr>
      </p:pic>
      <p:graphicFrame>
        <p:nvGraphicFramePr>
          <p:cNvPr id="24" name="Chart 23"/>
          <p:cNvGraphicFramePr>
            <a:graphicFrameLocks/>
          </p:cNvGraphicFramePr>
          <p:nvPr>
            <p:extLst>
              <p:ext uri="{D42A27DB-BD31-4B8C-83A1-F6EECF244321}">
                <p14:modId xmlns:p14="http://schemas.microsoft.com/office/powerpoint/2010/main" val="212908941"/>
              </p:ext>
            </p:extLst>
          </p:nvPr>
        </p:nvGraphicFramePr>
        <p:xfrm>
          <a:off x="271267" y="3681564"/>
          <a:ext cx="45720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2050" name="Picture 2" descr="N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10615" y="216612"/>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428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5" grpId="0" animBg="1"/>
      <p:bldP spid="4" grpId="0" animBg="1"/>
      <p:bldP spid="6" grpId="0" build="p"/>
      <p:bldP spid="7" grpId="0"/>
      <p:bldP spid="8" grpId="0"/>
      <p:bldP spid="9" grpId="0"/>
      <p:bldP spid="10" grpId="0" animBg="1"/>
      <p:bldP spid="11" grpId="0" animBg="1"/>
      <p:bldGraphic spid="2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8" y="1171589"/>
            <a:ext cx="8863781" cy="1325563"/>
          </a:xfrm>
        </p:spPr>
        <p:txBody>
          <a:bodyPr>
            <a:normAutofit/>
          </a:bodyPr>
          <a:lstStyle/>
          <a:p>
            <a:pPr algn="ctr"/>
            <a:r>
              <a:rPr lang="en-GB" sz="4000" b="1" dirty="0" smtClean="0"/>
              <a:t>What difference do we want to make? </a:t>
            </a:r>
            <a:endParaRPr lang="en-GB" sz="4000" b="1" dirty="0"/>
          </a:p>
        </p:txBody>
      </p:sp>
      <p:sp>
        <p:nvSpPr>
          <p:cNvPr id="3" name="Content Placeholder 2"/>
          <p:cNvSpPr>
            <a:spLocks noGrp="1"/>
          </p:cNvSpPr>
          <p:nvPr>
            <p:ph idx="1"/>
          </p:nvPr>
        </p:nvSpPr>
        <p:spPr>
          <a:xfrm>
            <a:off x="584405" y="2152538"/>
            <a:ext cx="7886700" cy="4056533"/>
          </a:xfrm>
        </p:spPr>
        <p:txBody>
          <a:bodyPr>
            <a:normAutofit/>
          </a:bodyPr>
          <a:lstStyle/>
          <a:p>
            <a:pPr marL="385763" indent="-385763">
              <a:buFont typeface="+mj-lt"/>
              <a:buAutoNum type="arabicPeriod"/>
            </a:pPr>
            <a:endParaRPr lang="en-GB" i="1" dirty="0" smtClean="0"/>
          </a:p>
          <a:p>
            <a:pPr marL="385763" indent="-385763">
              <a:buFont typeface="+mj-lt"/>
              <a:buAutoNum type="arabicPeriod"/>
            </a:pPr>
            <a:endParaRPr lang="en-GB" dirty="0"/>
          </a:p>
        </p:txBody>
      </p:sp>
      <p:pic>
        <p:nvPicPr>
          <p:cNvPr id="6" name="Picture 5"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140277" y="0"/>
            <a:ext cx="2582142" cy="1171589"/>
          </a:xfrm>
          <a:prstGeom prst="rect">
            <a:avLst/>
          </a:prstGeom>
          <a:noFill/>
          <a:ln>
            <a:noFill/>
          </a:ln>
        </p:spPr>
      </p:pic>
      <p:sp>
        <p:nvSpPr>
          <p:cNvPr id="5" name="TextBox 4"/>
          <p:cNvSpPr txBox="1"/>
          <p:nvPr/>
        </p:nvSpPr>
        <p:spPr>
          <a:xfrm>
            <a:off x="775855" y="2842882"/>
            <a:ext cx="7262016"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Reduce criminalisation of</a:t>
            </a:r>
            <a:r>
              <a:rPr lang="en-GB" sz="2800" dirty="0" smtClean="0">
                <a:solidFill>
                  <a:srgbClr val="0070C0"/>
                </a:solidFill>
              </a:rPr>
              <a:t> </a:t>
            </a:r>
            <a:r>
              <a:rPr lang="en-GB" sz="2800" b="1" u="sng" dirty="0" smtClean="0">
                <a:solidFill>
                  <a:srgbClr val="0070C0"/>
                </a:solidFill>
              </a:rPr>
              <a:t>all children and young people in care</a:t>
            </a:r>
            <a:r>
              <a:rPr lang="en-GB" sz="2800" b="1" dirty="0" smtClean="0">
                <a:solidFill>
                  <a:srgbClr val="0070C0"/>
                </a:solidFill>
              </a:rPr>
              <a:t> </a:t>
            </a:r>
            <a:r>
              <a:rPr lang="en-GB" sz="2800" dirty="0" smtClean="0"/>
              <a:t>by collectively engaging them in a positive way, using a clear and consistent intervention framework which is flexible and restorative in nature</a:t>
            </a:r>
            <a:endParaRPr lang="en-GB" sz="2800" dirty="0"/>
          </a:p>
        </p:txBody>
      </p:sp>
      <p:pic>
        <p:nvPicPr>
          <p:cNvPr id="3074"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5828" y="100019"/>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74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272" y="2053836"/>
            <a:ext cx="7886700" cy="4351338"/>
          </a:xfrm>
        </p:spPr>
        <p:txBody>
          <a:bodyPr>
            <a:normAutofit/>
          </a:bodyPr>
          <a:lstStyle/>
          <a:p>
            <a:r>
              <a:rPr lang="en-GB" sz="2400" dirty="0" smtClean="0"/>
              <a:t>Acts as a framework for ensuring a consistent and balanced response </a:t>
            </a:r>
          </a:p>
          <a:p>
            <a:r>
              <a:rPr lang="en-GB" sz="2400" dirty="0" smtClean="0"/>
              <a:t>Provides guidance on factors that should be considered when determining what action to take</a:t>
            </a:r>
          </a:p>
          <a:p>
            <a:r>
              <a:rPr lang="en-GB" sz="2400" dirty="0" smtClean="0"/>
              <a:t>Identifies different categories of incidents and offences and provides guidance on when to involve the Police </a:t>
            </a:r>
          </a:p>
          <a:p>
            <a:r>
              <a:rPr lang="en-GB" sz="2400" dirty="0" smtClean="0"/>
              <a:t>Covers discovery and disposal of drugs, and Missing from Home</a:t>
            </a:r>
          </a:p>
          <a:p>
            <a:r>
              <a:rPr lang="en-GB" sz="2400" dirty="0" smtClean="0"/>
              <a:t>Explains a range of informal and formal disposal options with an emphasis on reducing the criminalisation of children looked after </a:t>
            </a:r>
          </a:p>
          <a:p>
            <a:endParaRPr lang="en-GB" dirty="0" smtClean="0"/>
          </a:p>
          <a:p>
            <a:endParaRPr lang="en-GB" dirty="0" smtClean="0"/>
          </a:p>
        </p:txBody>
      </p:sp>
      <p:pic>
        <p:nvPicPr>
          <p:cNvPr id="4" name="Picture 3"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101447" y="774"/>
            <a:ext cx="2582142" cy="1171589"/>
          </a:xfrm>
          <a:prstGeom prst="rect">
            <a:avLst/>
          </a:prstGeom>
          <a:noFill/>
          <a:ln>
            <a:noFill/>
          </a:ln>
        </p:spPr>
      </p:pic>
      <p:sp>
        <p:nvSpPr>
          <p:cNvPr id="6" name="TextBox 5"/>
          <p:cNvSpPr txBox="1"/>
          <p:nvPr/>
        </p:nvSpPr>
        <p:spPr>
          <a:xfrm>
            <a:off x="737936" y="1090152"/>
            <a:ext cx="7291137" cy="769441"/>
          </a:xfrm>
          <a:prstGeom prst="rect">
            <a:avLst/>
          </a:prstGeom>
          <a:noFill/>
        </p:spPr>
        <p:txBody>
          <a:bodyPr wrap="square" rtlCol="0">
            <a:spAutoFit/>
          </a:bodyPr>
          <a:lstStyle/>
          <a:p>
            <a:pPr algn="ctr"/>
            <a:r>
              <a:rPr lang="en-GB" sz="4400" b="1" dirty="0" smtClean="0">
                <a:latin typeface="+mj-lt"/>
              </a:rPr>
              <a:t>The Protocol</a:t>
            </a:r>
            <a:endParaRPr lang="en-GB" sz="4400" b="1" dirty="0">
              <a:latin typeface="+mj-lt"/>
            </a:endParaRPr>
          </a:p>
        </p:txBody>
      </p:sp>
      <p:pic>
        <p:nvPicPr>
          <p:cNvPr id="6146"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1607" y="198000"/>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13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272" y="2053836"/>
            <a:ext cx="7886700" cy="4351338"/>
          </a:xfrm>
        </p:spPr>
        <p:txBody>
          <a:bodyPr>
            <a:normAutofit/>
          </a:bodyPr>
          <a:lstStyle/>
          <a:p>
            <a:r>
              <a:rPr lang="en-GB" sz="2600" dirty="0" smtClean="0"/>
              <a:t>Consider whether child in other family setting would be criminalised</a:t>
            </a:r>
          </a:p>
          <a:p>
            <a:r>
              <a:rPr lang="en-GB" sz="2600" dirty="0" smtClean="0"/>
              <a:t>Restorative Approach, Community Resolution, Early Help YOT referral</a:t>
            </a:r>
          </a:p>
          <a:p>
            <a:r>
              <a:rPr lang="en-GB" sz="2600" dirty="0" smtClean="0"/>
              <a:t>Arrest only after alternatives considered – custody challenge</a:t>
            </a:r>
          </a:p>
          <a:p>
            <a:r>
              <a:rPr lang="en-GB" sz="2600" dirty="0" smtClean="0"/>
              <a:t>YOT Challenge for Change</a:t>
            </a:r>
          </a:p>
          <a:p>
            <a:r>
              <a:rPr lang="en-GB" sz="2600" dirty="0" smtClean="0"/>
              <a:t>Criminal Justice – full background history and Care Home Behaviour Management Policy</a:t>
            </a:r>
          </a:p>
        </p:txBody>
      </p:sp>
      <p:pic>
        <p:nvPicPr>
          <p:cNvPr id="4" name="Picture 3"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101447" y="774"/>
            <a:ext cx="2582142" cy="1171589"/>
          </a:xfrm>
          <a:prstGeom prst="rect">
            <a:avLst/>
          </a:prstGeom>
          <a:noFill/>
          <a:ln>
            <a:noFill/>
          </a:ln>
        </p:spPr>
      </p:pic>
      <p:sp>
        <p:nvSpPr>
          <p:cNvPr id="6" name="TextBox 5"/>
          <p:cNvSpPr txBox="1"/>
          <p:nvPr/>
        </p:nvSpPr>
        <p:spPr>
          <a:xfrm>
            <a:off x="737936" y="1090152"/>
            <a:ext cx="7291137" cy="769441"/>
          </a:xfrm>
          <a:prstGeom prst="rect">
            <a:avLst/>
          </a:prstGeom>
          <a:noFill/>
        </p:spPr>
        <p:txBody>
          <a:bodyPr wrap="square" rtlCol="0">
            <a:spAutoFit/>
          </a:bodyPr>
          <a:lstStyle/>
          <a:p>
            <a:pPr algn="ctr"/>
            <a:r>
              <a:rPr lang="en-GB" sz="4400" b="1" dirty="0" smtClean="0">
                <a:latin typeface="+mj-lt"/>
              </a:rPr>
              <a:t>Disposal Options</a:t>
            </a:r>
            <a:endParaRPr lang="en-GB" sz="4400" b="1" dirty="0">
              <a:latin typeface="+mj-lt"/>
            </a:endParaRPr>
          </a:p>
        </p:txBody>
      </p:sp>
      <p:pic>
        <p:nvPicPr>
          <p:cNvPr id="6146"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1607" y="198000"/>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0947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1739490" y="1280635"/>
            <a:ext cx="5317367" cy="944329"/>
          </a:xfrm>
          <a:prstGeom prst="rect">
            <a:avLst/>
          </a:prstGeom>
        </p:spPr>
      </p:pic>
      <p:sp>
        <p:nvSpPr>
          <p:cNvPr id="8" name="Right Arrow 7"/>
          <p:cNvSpPr/>
          <p:nvPr/>
        </p:nvSpPr>
        <p:spPr>
          <a:xfrm>
            <a:off x="880495" y="1971196"/>
            <a:ext cx="7329259" cy="4413119"/>
          </a:xfrm>
          <a:prstGeom prst="rightArrow">
            <a:avLst/>
          </a:prstGeom>
          <a:solidFill>
            <a:srgbClr val="5B9BD5">
              <a:tint val="40000"/>
              <a:hueOff val="0"/>
              <a:satOff val="0"/>
              <a:lumOff val="0"/>
              <a:alphaOff val="0"/>
            </a:srgbClr>
          </a:solidFill>
          <a:ln>
            <a:noFill/>
          </a:ln>
          <a:effectLst/>
        </p:spPr>
        <p:style>
          <a:lnRef idx="0">
            <a:scrgbClr r="0" g="0" b="0"/>
          </a:lnRef>
          <a:fillRef idx="1">
            <a:scrgbClr r="0" g="0" b="0"/>
          </a:fillRef>
          <a:effectRef idx="0">
            <a:scrgbClr r="0" g="0" b="0"/>
          </a:effectRef>
          <a:fontRef idx="minor">
            <a:schemeClr val="dk1">
              <a:hueOff val="0"/>
              <a:satOff val="0"/>
              <a:lumOff val="0"/>
              <a:alphaOff val="0"/>
            </a:schemeClr>
          </a:fontRef>
        </p:style>
      </p:sp>
      <p:sp>
        <p:nvSpPr>
          <p:cNvPr id="9" name="Freeform 8"/>
          <p:cNvSpPr/>
          <p:nvPr/>
        </p:nvSpPr>
        <p:spPr>
          <a:xfrm>
            <a:off x="351781" y="3324628"/>
            <a:ext cx="2775418" cy="1765247"/>
          </a:xfrm>
          <a:custGeom>
            <a:avLst/>
            <a:gdLst>
              <a:gd name="connsiteX0" fmla="*/ 0 w 2775418"/>
              <a:gd name="connsiteY0" fmla="*/ 294214 h 1765247"/>
              <a:gd name="connsiteX1" fmla="*/ 294214 w 2775418"/>
              <a:gd name="connsiteY1" fmla="*/ 0 h 1765247"/>
              <a:gd name="connsiteX2" fmla="*/ 2481204 w 2775418"/>
              <a:gd name="connsiteY2" fmla="*/ 0 h 1765247"/>
              <a:gd name="connsiteX3" fmla="*/ 2775418 w 2775418"/>
              <a:gd name="connsiteY3" fmla="*/ 294214 h 1765247"/>
              <a:gd name="connsiteX4" fmla="*/ 2775418 w 2775418"/>
              <a:gd name="connsiteY4" fmla="*/ 1471033 h 1765247"/>
              <a:gd name="connsiteX5" fmla="*/ 2481204 w 2775418"/>
              <a:gd name="connsiteY5" fmla="*/ 1765247 h 1765247"/>
              <a:gd name="connsiteX6" fmla="*/ 294214 w 2775418"/>
              <a:gd name="connsiteY6" fmla="*/ 1765247 h 1765247"/>
              <a:gd name="connsiteX7" fmla="*/ 0 w 2775418"/>
              <a:gd name="connsiteY7" fmla="*/ 1471033 h 1765247"/>
              <a:gd name="connsiteX8" fmla="*/ 0 w 2775418"/>
              <a:gd name="connsiteY8" fmla="*/ 294214 h 1765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5418" h="1765247">
                <a:moveTo>
                  <a:pt x="0" y="294214"/>
                </a:moveTo>
                <a:cubicBezTo>
                  <a:pt x="0" y="131724"/>
                  <a:pt x="131724" y="0"/>
                  <a:pt x="294214" y="0"/>
                </a:cubicBezTo>
                <a:lnTo>
                  <a:pt x="2481204" y="0"/>
                </a:lnTo>
                <a:cubicBezTo>
                  <a:pt x="2643694" y="0"/>
                  <a:pt x="2775418" y="131724"/>
                  <a:pt x="2775418" y="294214"/>
                </a:cubicBezTo>
                <a:lnTo>
                  <a:pt x="2775418" y="1471033"/>
                </a:lnTo>
                <a:cubicBezTo>
                  <a:pt x="2775418" y="1633523"/>
                  <a:pt x="2643694" y="1765247"/>
                  <a:pt x="2481204" y="1765247"/>
                </a:cubicBezTo>
                <a:lnTo>
                  <a:pt x="294214" y="1765247"/>
                </a:lnTo>
                <a:cubicBezTo>
                  <a:pt x="131724" y="1765247"/>
                  <a:pt x="0" y="1633523"/>
                  <a:pt x="0" y="1471033"/>
                </a:cubicBezTo>
                <a:lnTo>
                  <a:pt x="0" y="29421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0942" tIns="150942" rIns="150942" bIns="150942" numCol="1" spcCol="1270" anchor="ctr" anchorCtr="0">
            <a:noAutofit/>
          </a:bodyPr>
          <a:lstStyle/>
          <a:p>
            <a:pPr lvl="0" algn="l" defTabSz="755650">
              <a:lnSpc>
                <a:spcPct val="90000"/>
              </a:lnSpc>
              <a:spcBef>
                <a:spcPct val="0"/>
              </a:spcBef>
              <a:spcAft>
                <a:spcPct val="35000"/>
              </a:spcAft>
            </a:pPr>
            <a:r>
              <a:rPr lang="en-GB" sz="1700" kern="1200" dirty="0" smtClean="0"/>
              <a:t>Restorative approaches  underpin the response to offending by children in care as a means of reducing the prosecution wherever possible</a:t>
            </a:r>
            <a:endParaRPr lang="en-GB" sz="1700" kern="1200" dirty="0">
              <a:solidFill>
                <a:sysClr val="window" lastClr="FFFFFF"/>
              </a:solidFill>
              <a:latin typeface="Calibri"/>
              <a:ea typeface="+mn-ea"/>
              <a:cs typeface="+mn-cs"/>
            </a:endParaRPr>
          </a:p>
        </p:txBody>
      </p:sp>
      <p:sp>
        <p:nvSpPr>
          <p:cNvPr id="10" name="Freeform 9"/>
          <p:cNvSpPr/>
          <p:nvPr/>
        </p:nvSpPr>
        <p:spPr>
          <a:xfrm>
            <a:off x="3216408" y="3324628"/>
            <a:ext cx="2775418" cy="1765247"/>
          </a:xfrm>
          <a:custGeom>
            <a:avLst/>
            <a:gdLst>
              <a:gd name="connsiteX0" fmla="*/ 0 w 2775418"/>
              <a:gd name="connsiteY0" fmla="*/ 294214 h 1765247"/>
              <a:gd name="connsiteX1" fmla="*/ 294214 w 2775418"/>
              <a:gd name="connsiteY1" fmla="*/ 0 h 1765247"/>
              <a:gd name="connsiteX2" fmla="*/ 2481204 w 2775418"/>
              <a:gd name="connsiteY2" fmla="*/ 0 h 1765247"/>
              <a:gd name="connsiteX3" fmla="*/ 2775418 w 2775418"/>
              <a:gd name="connsiteY3" fmla="*/ 294214 h 1765247"/>
              <a:gd name="connsiteX4" fmla="*/ 2775418 w 2775418"/>
              <a:gd name="connsiteY4" fmla="*/ 1471033 h 1765247"/>
              <a:gd name="connsiteX5" fmla="*/ 2481204 w 2775418"/>
              <a:gd name="connsiteY5" fmla="*/ 1765247 h 1765247"/>
              <a:gd name="connsiteX6" fmla="*/ 294214 w 2775418"/>
              <a:gd name="connsiteY6" fmla="*/ 1765247 h 1765247"/>
              <a:gd name="connsiteX7" fmla="*/ 0 w 2775418"/>
              <a:gd name="connsiteY7" fmla="*/ 1471033 h 1765247"/>
              <a:gd name="connsiteX8" fmla="*/ 0 w 2775418"/>
              <a:gd name="connsiteY8" fmla="*/ 294214 h 1765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5418" h="1765247">
                <a:moveTo>
                  <a:pt x="0" y="294214"/>
                </a:moveTo>
                <a:cubicBezTo>
                  <a:pt x="0" y="131724"/>
                  <a:pt x="131724" y="0"/>
                  <a:pt x="294214" y="0"/>
                </a:cubicBezTo>
                <a:lnTo>
                  <a:pt x="2481204" y="0"/>
                </a:lnTo>
                <a:cubicBezTo>
                  <a:pt x="2643694" y="0"/>
                  <a:pt x="2775418" y="131724"/>
                  <a:pt x="2775418" y="294214"/>
                </a:cubicBezTo>
                <a:lnTo>
                  <a:pt x="2775418" y="1471033"/>
                </a:lnTo>
                <a:cubicBezTo>
                  <a:pt x="2775418" y="1633523"/>
                  <a:pt x="2643694" y="1765247"/>
                  <a:pt x="2481204" y="1765247"/>
                </a:cubicBezTo>
                <a:lnTo>
                  <a:pt x="294214" y="1765247"/>
                </a:lnTo>
                <a:cubicBezTo>
                  <a:pt x="131724" y="1765247"/>
                  <a:pt x="0" y="1633523"/>
                  <a:pt x="0" y="1471033"/>
                </a:cubicBezTo>
                <a:lnTo>
                  <a:pt x="0" y="29421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0942" tIns="150942" rIns="150942" bIns="150942" numCol="1" spcCol="1270" anchor="ctr" anchorCtr="0">
            <a:noAutofit/>
          </a:bodyPr>
          <a:lstStyle/>
          <a:p>
            <a:pPr lvl="0" algn="l" defTabSz="755650">
              <a:lnSpc>
                <a:spcPct val="90000"/>
              </a:lnSpc>
              <a:spcBef>
                <a:spcPct val="0"/>
              </a:spcBef>
              <a:spcAft>
                <a:spcPct val="35000"/>
              </a:spcAft>
            </a:pPr>
            <a:r>
              <a:rPr lang="en-GB" sz="1700" kern="1200" dirty="0" smtClean="0"/>
              <a:t>All children in care receive consistent, restorative in nature, response to their challenging behaviour </a:t>
            </a:r>
            <a:endParaRPr lang="en-GB" sz="1700" kern="1200" dirty="0">
              <a:solidFill>
                <a:sysClr val="window" lastClr="FFFFFF"/>
              </a:solidFill>
              <a:latin typeface="Calibri"/>
              <a:ea typeface="+mn-ea"/>
              <a:cs typeface="+mn-cs"/>
            </a:endParaRPr>
          </a:p>
        </p:txBody>
      </p:sp>
      <p:sp>
        <p:nvSpPr>
          <p:cNvPr id="11" name="Freeform 10"/>
          <p:cNvSpPr/>
          <p:nvPr/>
        </p:nvSpPr>
        <p:spPr>
          <a:xfrm>
            <a:off x="6081035" y="3309889"/>
            <a:ext cx="2775418" cy="1765247"/>
          </a:xfrm>
          <a:custGeom>
            <a:avLst/>
            <a:gdLst>
              <a:gd name="connsiteX0" fmla="*/ 0 w 2775418"/>
              <a:gd name="connsiteY0" fmla="*/ 294214 h 1765247"/>
              <a:gd name="connsiteX1" fmla="*/ 294214 w 2775418"/>
              <a:gd name="connsiteY1" fmla="*/ 0 h 1765247"/>
              <a:gd name="connsiteX2" fmla="*/ 2481204 w 2775418"/>
              <a:gd name="connsiteY2" fmla="*/ 0 h 1765247"/>
              <a:gd name="connsiteX3" fmla="*/ 2775418 w 2775418"/>
              <a:gd name="connsiteY3" fmla="*/ 294214 h 1765247"/>
              <a:gd name="connsiteX4" fmla="*/ 2775418 w 2775418"/>
              <a:gd name="connsiteY4" fmla="*/ 1471033 h 1765247"/>
              <a:gd name="connsiteX5" fmla="*/ 2481204 w 2775418"/>
              <a:gd name="connsiteY5" fmla="*/ 1765247 h 1765247"/>
              <a:gd name="connsiteX6" fmla="*/ 294214 w 2775418"/>
              <a:gd name="connsiteY6" fmla="*/ 1765247 h 1765247"/>
              <a:gd name="connsiteX7" fmla="*/ 0 w 2775418"/>
              <a:gd name="connsiteY7" fmla="*/ 1471033 h 1765247"/>
              <a:gd name="connsiteX8" fmla="*/ 0 w 2775418"/>
              <a:gd name="connsiteY8" fmla="*/ 294214 h 1765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5418" h="1765247">
                <a:moveTo>
                  <a:pt x="0" y="294214"/>
                </a:moveTo>
                <a:cubicBezTo>
                  <a:pt x="0" y="131724"/>
                  <a:pt x="131724" y="0"/>
                  <a:pt x="294214" y="0"/>
                </a:cubicBezTo>
                <a:lnTo>
                  <a:pt x="2481204" y="0"/>
                </a:lnTo>
                <a:cubicBezTo>
                  <a:pt x="2643694" y="0"/>
                  <a:pt x="2775418" y="131724"/>
                  <a:pt x="2775418" y="294214"/>
                </a:cubicBezTo>
                <a:lnTo>
                  <a:pt x="2775418" y="1471033"/>
                </a:lnTo>
                <a:cubicBezTo>
                  <a:pt x="2775418" y="1633523"/>
                  <a:pt x="2643694" y="1765247"/>
                  <a:pt x="2481204" y="1765247"/>
                </a:cubicBezTo>
                <a:lnTo>
                  <a:pt x="294214" y="1765247"/>
                </a:lnTo>
                <a:cubicBezTo>
                  <a:pt x="131724" y="1765247"/>
                  <a:pt x="0" y="1633523"/>
                  <a:pt x="0" y="1471033"/>
                </a:cubicBezTo>
                <a:lnTo>
                  <a:pt x="0" y="294214"/>
                </a:lnTo>
                <a:close/>
              </a:path>
            </a:pathLst>
          </a:cu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0942" tIns="150942" rIns="150942" bIns="150942" numCol="1" spcCol="1270" anchor="ctr" anchorCtr="0">
            <a:noAutofit/>
          </a:bodyPr>
          <a:lstStyle/>
          <a:p>
            <a:pPr lvl="0" algn="l" defTabSz="755650">
              <a:lnSpc>
                <a:spcPct val="90000"/>
              </a:lnSpc>
              <a:spcBef>
                <a:spcPct val="0"/>
              </a:spcBef>
              <a:spcAft>
                <a:spcPct val="35000"/>
              </a:spcAft>
            </a:pPr>
            <a:r>
              <a:rPr lang="en-GB" sz="1700" kern="1200" dirty="0" smtClean="0"/>
              <a:t>Conflicts between young people, and young people and staff, are managed restoratively to prevent escalation and police involvement </a:t>
            </a:r>
            <a:endParaRPr lang="en-GB" sz="1700" kern="1200" dirty="0" smtClean="0">
              <a:solidFill>
                <a:sysClr val="window" lastClr="FFFFFF"/>
              </a:solidFill>
              <a:latin typeface="Calibri"/>
              <a:ea typeface="+mn-ea"/>
              <a:cs typeface="+mn-cs"/>
            </a:endParaRPr>
          </a:p>
        </p:txBody>
      </p:sp>
      <p:pic>
        <p:nvPicPr>
          <p:cNvPr id="6" name="Picture 5" descr="C:\Users\sandellj\AppData\Local\Microsoft\Windows\Temporary Internet Files\Content.Outlook\FREONHPO\NC_LOGO_BLUE_RGB%20(WinCE).jpg"/>
          <p:cNvPicPr/>
          <p:nvPr/>
        </p:nvPicPr>
        <p:blipFill>
          <a:blip r:embed="rId4">
            <a:extLst>
              <a:ext uri="{28A0092B-C50C-407E-A947-70E740481C1C}">
                <a14:useLocalDpi xmlns:a14="http://schemas.microsoft.com/office/drawing/2010/main" val="0"/>
              </a:ext>
            </a:extLst>
          </a:blip>
          <a:srcRect/>
          <a:stretch>
            <a:fillRect/>
          </a:stretch>
        </p:blipFill>
        <p:spPr bwMode="auto">
          <a:xfrm>
            <a:off x="113479" y="-79994"/>
            <a:ext cx="2582142" cy="1171589"/>
          </a:xfrm>
          <a:prstGeom prst="rect">
            <a:avLst/>
          </a:prstGeom>
          <a:noFill/>
          <a:ln>
            <a:noFill/>
          </a:ln>
        </p:spPr>
      </p:pic>
      <p:sp>
        <p:nvSpPr>
          <p:cNvPr id="7" name="Title 1"/>
          <p:cNvSpPr>
            <a:spLocks noGrp="1"/>
          </p:cNvSpPr>
          <p:nvPr>
            <p:ph type="title"/>
          </p:nvPr>
        </p:nvSpPr>
        <p:spPr>
          <a:xfrm>
            <a:off x="969753" y="1148719"/>
            <a:ext cx="7886700" cy="139429"/>
          </a:xfrm>
        </p:spPr>
        <p:txBody>
          <a:bodyPr>
            <a:normAutofit fontScale="90000"/>
          </a:bodyPr>
          <a:lstStyle/>
          <a:p>
            <a:endParaRPr lang="en-GB" sz="4000" b="1" dirty="0"/>
          </a:p>
        </p:txBody>
      </p:sp>
      <p:pic>
        <p:nvPicPr>
          <p:cNvPr id="4098" name="Picture 2" descr="N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90953" y="199764"/>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94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559" y="1071708"/>
            <a:ext cx="7886700" cy="1325563"/>
          </a:xfrm>
        </p:spPr>
        <p:txBody>
          <a:bodyPr/>
          <a:lstStyle/>
          <a:p>
            <a:pPr algn="ctr"/>
            <a:r>
              <a:rPr lang="en-GB" b="1" dirty="0" smtClean="0"/>
              <a:t>Some key principles </a:t>
            </a:r>
            <a:endParaRPr lang="en-GB" b="1" dirty="0"/>
          </a:p>
        </p:txBody>
      </p:sp>
      <p:sp>
        <p:nvSpPr>
          <p:cNvPr id="3" name="Content Placeholder 2"/>
          <p:cNvSpPr>
            <a:spLocks noGrp="1"/>
          </p:cNvSpPr>
          <p:nvPr>
            <p:ph idx="1"/>
          </p:nvPr>
        </p:nvSpPr>
        <p:spPr>
          <a:xfrm>
            <a:off x="608025" y="2272208"/>
            <a:ext cx="7886700" cy="4195258"/>
          </a:xfrm>
        </p:spPr>
        <p:txBody>
          <a:bodyPr>
            <a:normAutofit/>
          </a:bodyPr>
          <a:lstStyle/>
          <a:p>
            <a:pPr marL="0" indent="0">
              <a:buNone/>
            </a:pPr>
            <a:r>
              <a:rPr lang="en-GB" sz="2600" dirty="0"/>
              <a:t>Every effort should be made to avoid unnecessary </a:t>
            </a:r>
            <a:r>
              <a:rPr lang="en-GB" sz="2600" dirty="0" smtClean="0"/>
              <a:t>criminalisation </a:t>
            </a:r>
            <a:r>
              <a:rPr lang="en-GB" sz="2600" dirty="0"/>
              <a:t>of Looked After Children (LAC). </a:t>
            </a:r>
            <a:endParaRPr lang="en-GB" sz="2600" dirty="0" smtClean="0"/>
          </a:p>
          <a:p>
            <a:pPr marL="0" indent="0">
              <a:buNone/>
            </a:pPr>
            <a:r>
              <a:rPr lang="en-GB" sz="2600" dirty="0"/>
              <a:t>It is every professional’s responsibility when working with LAC to strive to understand the underlying causes of a young person’s behaviour. </a:t>
            </a:r>
          </a:p>
          <a:p>
            <a:pPr marL="0" indent="0">
              <a:buNone/>
            </a:pPr>
            <a:r>
              <a:rPr lang="en-GB" sz="2600" dirty="0"/>
              <a:t>Whilst the aim of the protocol is to reduce offending and criminalisation of LAC it should also be remembered that victims have a right to be protected from all types of offending. </a:t>
            </a:r>
            <a:endParaRPr lang="en-GB" sz="2600" i="1" dirty="0"/>
          </a:p>
        </p:txBody>
      </p:sp>
      <p:pic>
        <p:nvPicPr>
          <p:cNvPr id="4" name="Picture 3"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233795" y="137665"/>
            <a:ext cx="2582142" cy="1171589"/>
          </a:xfrm>
          <a:prstGeom prst="rect">
            <a:avLst/>
          </a:prstGeom>
          <a:noFill/>
          <a:ln>
            <a:noFill/>
          </a:ln>
        </p:spPr>
      </p:pic>
      <p:pic>
        <p:nvPicPr>
          <p:cNvPr id="7170"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448" y="243002"/>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110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559" y="1071708"/>
            <a:ext cx="7886700" cy="1325563"/>
          </a:xfrm>
        </p:spPr>
        <p:txBody>
          <a:bodyPr/>
          <a:lstStyle/>
          <a:p>
            <a:pPr algn="ctr"/>
            <a:r>
              <a:rPr lang="en-GB" b="1" dirty="0" smtClean="0"/>
              <a:t>Some key principles </a:t>
            </a:r>
            <a:endParaRPr lang="en-GB" b="1" dirty="0"/>
          </a:p>
        </p:txBody>
      </p:sp>
      <p:sp>
        <p:nvSpPr>
          <p:cNvPr id="3" name="Content Placeholder 2"/>
          <p:cNvSpPr>
            <a:spLocks noGrp="1"/>
          </p:cNvSpPr>
          <p:nvPr>
            <p:ph idx="1"/>
          </p:nvPr>
        </p:nvSpPr>
        <p:spPr>
          <a:xfrm>
            <a:off x="636306" y="2291062"/>
            <a:ext cx="7886700" cy="4456858"/>
          </a:xfrm>
        </p:spPr>
        <p:txBody>
          <a:bodyPr>
            <a:normAutofit fontScale="92500"/>
          </a:bodyPr>
          <a:lstStyle/>
          <a:p>
            <a:pPr marL="0" indent="0">
              <a:buNone/>
            </a:pPr>
            <a:r>
              <a:rPr lang="en-GB" dirty="0"/>
              <a:t>Restorative approaches should underpin the response to offending by LAC as a means of reducing the prosecution of Looked After Children wherever </a:t>
            </a:r>
            <a:r>
              <a:rPr lang="en-GB" dirty="0" smtClean="0"/>
              <a:t>possible</a:t>
            </a:r>
            <a:r>
              <a:rPr lang="en-GB" dirty="0"/>
              <a:t>. </a:t>
            </a:r>
            <a:endParaRPr lang="en-GB" dirty="0" smtClean="0"/>
          </a:p>
          <a:p>
            <a:pPr marL="0" indent="0">
              <a:buNone/>
            </a:pPr>
            <a:endParaRPr lang="en-GB" sz="1300" i="1" dirty="0"/>
          </a:p>
          <a:p>
            <a:pPr marL="0" indent="0">
              <a:buNone/>
            </a:pPr>
            <a:r>
              <a:rPr lang="en-GB" dirty="0"/>
              <a:t>LAC attracting a custodial sentence or remand are often the most vulnerable with multiple, over-lapping risks and needs. Youth Offending Teams (YOT) and Children’s Service Departments need to work together to ensure that the young person knows exactly where they are going to live prior to release and be prepared accordingly with a robust resettlement plan. </a:t>
            </a:r>
            <a:endParaRPr lang="en-GB" i="1" dirty="0"/>
          </a:p>
        </p:txBody>
      </p:sp>
      <p:pic>
        <p:nvPicPr>
          <p:cNvPr id="4" name="Picture 3"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233795" y="137665"/>
            <a:ext cx="2582142" cy="1171589"/>
          </a:xfrm>
          <a:prstGeom prst="rect">
            <a:avLst/>
          </a:prstGeom>
          <a:noFill/>
          <a:ln>
            <a:noFill/>
          </a:ln>
        </p:spPr>
      </p:pic>
      <p:pic>
        <p:nvPicPr>
          <p:cNvPr id="7170"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448" y="243002"/>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941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559" y="1071708"/>
            <a:ext cx="7886700" cy="1325563"/>
          </a:xfrm>
        </p:spPr>
        <p:txBody>
          <a:bodyPr/>
          <a:lstStyle/>
          <a:p>
            <a:pPr algn="ctr"/>
            <a:r>
              <a:rPr lang="en-GB" b="1" dirty="0" smtClean="0"/>
              <a:t>Scenario</a:t>
            </a:r>
            <a:endParaRPr lang="en-GB" b="1" dirty="0"/>
          </a:p>
        </p:txBody>
      </p:sp>
      <p:sp>
        <p:nvSpPr>
          <p:cNvPr id="3" name="Content Placeholder 2"/>
          <p:cNvSpPr>
            <a:spLocks noGrp="1"/>
          </p:cNvSpPr>
          <p:nvPr>
            <p:ph idx="1"/>
          </p:nvPr>
        </p:nvSpPr>
        <p:spPr>
          <a:xfrm>
            <a:off x="636306" y="2017684"/>
            <a:ext cx="7886700" cy="4195258"/>
          </a:xfrm>
        </p:spPr>
        <p:txBody>
          <a:bodyPr/>
          <a:lstStyle/>
          <a:p>
            <a:pPr marL="0" indent="0">
              <a:buNone/>
            </a:pPr>
            <a:endParaRPr lang="en-GB" i="1" dirty="0"/>
          </a:p>
          <a:p>
            <a:pPr marL="0" indent="0">
              <a:buNone/>
            </a:pPr>
            <a:r>
              <a:rPr lang="en-GB" i="1" dirty="0"/>
              <a:t>Tom has gone to the office to ask for a drink. He was handed a drink and at the same time was asked to remove his foot from out of the office due to residents not being allowed in. Tom has refused and staff have shut the office door. Tom then kicked the door twice causing the door to open and bust the </a:t>
            </a:r>
            <a:r>
              <a:rPr lang="en-GB" i="1" dirty="0" err="1"/>
              <a:t>yale</a:t>
            </a:r>
            <a:r>
              <a:rPr lang="en-GB" i="1" dirty="0"/>
              <a:t> lock. </a:t>
            </a:r>
          </a:p>
        </p:txBody>
      </p:sp>
      <p:pic>
        <p:nvPicPr>
          <p:cNvPr id="4" name="Picture 3" descr="C:\Users\sandellj\AppData\Local\Microsoft\Windows\Temporary Internet Files\Content.Outlook\FREONHPO\NC_LOGO_BLUE_RGB%20(WinCE).jpg"/>
          <p:cNvPicPr/>
          <p:nvPr/>
        </p:nvPicPr>
        <p:blipFill>
          <a:blip r:embed="rId3">
            <a:extLst>
              <a:ext uri="{28A0092B-C50C-407E-A947-70E740481C1C}">
                <a14:useLocalDpi xmlns:a14="http://schemas.microsoft.com/office/drawing/2010/main" val="0"/>
              </a:ext>
            </a:extLst>
          </a:blip>
          <a:srcRect/>
          <a:stretch>
            <a:fillRect/>
          </a:stretch>
        </p:blipFill>
        <p:spPr bwMode="auto">
          <a:xfrm>
            <a:off x="233795" y="137665"/>
            <a:ext cx="2582142" cy="1171589"/>
          </a:xfrm>
          <a:prstGeom prst="rect">
            <a:avLst/>
          </a:prstGeom>
          <a:noFill/>
          <a:ln>
            <a:noFill/>
          </a:ln>
        </p:spPr>
      </p:pic>
      <p:pic>
        <p:nvPicPr>
          <p:cNvPr id="7170" name="Picture 2" descr="NC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448" y="243002"/>
            <a:ext cx="3365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81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6268</TotalTime>
  <Words>892</Words>
  <Application>Microsoft Office PowerPoint</Application>
  <PresentationFormat>On-screen Show (4:3)</PresentationFormat>
  <Paragraphs>87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What difference do we want to make? </vt:lpstr>
      <vt:lpstr>PowerPoint Presentation</vt:lpstr>
      <vt:lpstr>PowerPoint Presentation</vt:lpstr>
      <vt:lpstr>PowerPoint Presentation</vt:lpstr>
      <vt:lpstr>Some key principles </vt:lpstr>
      <vt:lpstr>Some key principles </vt:lpstr>
      <vt:lpstr>Scenario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Brain, Caroline</dc:creator>
  <cp:lastModifiedBy>Sandell, Julia</cp:lastModifiedBy>
  <cp:revision>100</cp:revision>
  <cp:lastPrinted>2017-11-08T16:51:45Z</cp:lastPrinted>
  <dcterms:created xsi:type="dcterms:W3CDTF">2016-10-04T12:33:11Z</dcterms:created>
  <dcterms:modified xsi:type="dcterms:W3CDTF">2017-12-04T15:02:29Z</dcterms:modified>
</cp:coreProperties>
</file>