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75" r:id="rId5"/>
    <p:sldId id="261" r:id="rId6"/>
    <p:sldId id="260" r:id="rId7"/>
    <p:sldId id="262" r:id="rId8"/>
    <p:sldId id="265" r:id="rId9"/>
    <p:sldId id="266" r:id="rId10"/>
    <p:sldId id="268" r:id="rId11"/>
    <p:sldId id="273" r:id="rId12"/>
    <p:sldId id="274" r:id="rId13"/>
    <p:sldId id="270" r:id="rId14"/>
    <p:sldId id="271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185" autoAdjust="0"/>
  </p:normalViewPr>
  <p:slideViewPr>
    <p:cSldViewPr snapToGrid="0">
      <p:cViewPr>
        <p:scale>
          <a:sx n="70" d="100"/>
          <a:sy n="70" d="100"/>
        </p:scale>
        <p:origin x="-222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F9735-88E0-4EF2-BBD3-C08E60512CD3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11E60-2761-4B35-B87C-21F7E5FEB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97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sz="1200" dirty="0" smtClean="0"/>
              <a:t>Also consider:</a:t>
            </a:r>
          </a:p>
          <a:p>
            <a:pPr fontAlgn="t"/>
            <a:r>
              <a:rPr lang="en-GB" sz="1200" dirty="0" smtClean="0"/>
              <a:t>Causality</a:t>
            </a:r>
          </a:p>
          <a:p>
            <a:pPr fontAlgn="t"/>
            <a:r>
              <a:rPr lang="en-GB" sz="1200" dirty="0" smtClean="0"/>
              <a:t>Variation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1E60-2761-4B35-B87C-21F7E5FEB7F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001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the questionnaire data page</a:t>
            </a:r>
          </a:p>
          <a:p>
            <a:r>
              <a:rPr lang="en-GB" dirty="0" smtClean="0"/>
              <a:t>You should not need to use the questions page – as this makes changes to the boxes</a:t>
            </a:r>
            <a:r>
              <a:rPr lang="en-GB" baseline="0" dirty="0" smtClean="0"/>
              <a:t> that appear here</a:t>
            </a:r>
          </a:p>
          <a:p>
            <a:endParaRPr lang="en-GB" baseline="0" dirty="0" smtClean="0"/>
          </a:p>
          <a:p>
            <a:r>
              <a:rPr lang="en-GB" baseline="0" dirty="0" smtClean="0"/>
              <a:t>Blue = Client reference number</a:t>
            </a:r>
          </a:p>
          <a:p>
            <a:r>
              <a:rPr lang="en-GB" baseline="0" dirty="0" smtClean="0"/>
              <a:t>Pink/purple = 1</a:t>
            </a:r>
            <a:r>
              <a:rPr lang="en-GB" baseline="30000" dirty="0" smtClean="0"/>
              <a:t>st</a:t>
            </a:r>
            <a:r>
              <a:rPr lang="en-GB" baseline="0" dirty="0" smtClean="0"/>
              <a:t> stage questions</a:t>
            </a:r>
          </a:p>
          <a:p>
            <a:r>
              <a:rPr lang="en-GB" baseline="0" dirty="0" smtClean="0"/>
              <a:t>Blue/green = stage 2 questions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1E60-2761-4B35-B87C-21F7E5FEB7F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181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the results page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1E60-2761-4B35-B87C-21F7E5FEB7F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581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the results page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1E60-2761-4B35-B87C-21F7E5FEB7F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432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Shows WEMWBS 1&amp;2 sheet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1E60-2761-4B35-B87C-21F7E5FEB7F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529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1E60-2761-4B35-B87C-21F7E5FEB7F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529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Norfolk Insight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Demographics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including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2011 Census</a:t>
            </a: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Deprivation</a:t>
            </a: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and Wellbeing</a:t>
            </a: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Already collated by area level (LSOA,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District, County)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Updated and supported to be the latest published 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source with metadata</a:t>
            </a:r>
          </a:p>
          <a:p>
            <a:pPr rtl="0" eaLnBrk="1" fontAlgn="t" latinLnBrk="0" hangingPunct="1"/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Joint Strategic Needs Assessment</a:t>
            </a: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Profiles</a:t>
            </a: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Needs Assessments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Reports</a:t>
            </a: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Housing and district authority profiles</a:t>
            </a: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Locally written perspectives on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many health and wellbeing aspects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Profiles give a set of data and information readily available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Office for National Statistics</a:t>
            </a: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Official statistics </a:t>
            </a: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industry, Trade and Economy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Employment and labour market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People, population and community 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“official statistics”</a:t>
            </a: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Reports and papers relating to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data topics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Health Profiles</a:t>
            </a: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Health Outcomes Frameworks</a:t>
            </a: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and Young People’s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Health Benchmarking Tool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General Practice and other Profiles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Profiles with national data</a:t>
            </a: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Defined Indicators</a:t>
            </a: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Trends</a:t>
            </a:r>
          </a:p>
          <a:p>
            <a:pPr rtl="0" eaLnBrk="1" fontAlgn="t" latinLnBrk="0" hangingPunct="1"/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NHS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Digital</a:t>
            </a:r>
            <a:endParaRPr lang="en-GB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NHS Outcomes Framework</a:t>
            </a: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Health Service Data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Surveys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NHS data in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 place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and data available by topic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1E60-2761-4B35-B87C-21F7E5FEB7F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529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Short</a:t>
            </a:r>
            <a:r>
              <a:rPr lang="en-GB" baseline="0" dirty="0" smtClean="0"/>
              <a:t> – up to 10 statements</a:t>
            </a:r>
          </a:p>
          <a:p>
            <a:r>
              <a:rPr lang="en-GB" baseline="0" dirty="0" smtClean="0"/>
              <a:t>Simple – all you need to know are your outcomes</a:t>
            </a:r>
          </a:p>
          <a:p>
            <a:r>
              <a:rPr lang="en-GB" baseline="0" dirty="0" smtClean="0"/>
              <a:t>Appropriate – only statements which will tell us something, which we can analyse against our outcomes. Statements can be personalised to an extent</a:t>
            </a:r>
          </a:p>
          <a:p>
            <a:r>
              <a:rPr lang="en-GB" baseline="0" dirty="0" smtClean="0"/>
              <a:t>Effective – user led evaluation</a:t>
            </a:r>
          </a:p>
          <a:p>
            <a:r>
              <a:rPr lang="en-GB" baseline="0" dirty="0" smtClean="0"/>
              <a:t>Comparable – statements may have multiple outcomes; outcomes have multiple statements; (eventually) comparison with local and national real-time data</a:t>
            </a:r>
          </a:p>
          <a:p>
            <a:r>
              <a:rPr lang="en-GB" baseline="0" dirty="0" smtClean="0"/>
              <a:t>Powerful – quickly analysed, quick conclusions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1E60-2761-4B35-B87C-21F7E5FEB7F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094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1E60-2761-4B35-B87C-21F7E5FEB7F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09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242A-AEDE-4605-8346-56F67440F978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6241-B1BC-46FF-BA8B-414AC82D2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38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242A-AEDE-4605-8346-56F67440F978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6241-B1BC-46FF-BA8B-414AC82D2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67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242A-AEDE-4605-8346-56F67440F978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6241-B1BC-46FF-BA8B-414AC82D2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32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242A-AEDE-4605-8346-56F67440F978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6241-B1BC-46FF-BA8B-414AC82D2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06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242A-AEDE-4605-8346-56F67440F978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6241-B1BC-46FF-BA8B-414AC82D2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78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242A-AEDE-4605-8346-56F67440F978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6241-B1BC-46FF-BA8B-414AC82D2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4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242A-AEDE-4605-8346-56F67440F978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6241-B1BC-46FF-BA8B-414AC82D2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97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242A-AEDE-4605-8346-56F67440F978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6241-B1BC-46FF-BA8B-414AC82D2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29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242A-AEDE-4605-8346-56F67440F978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6241-B1BC-46FF-BA8B-414AC82D2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69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242A-AEDE-4605-8346-56F67440F978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6241-B1BC-46FF-BA8B-414AC82D2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46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242A-AEDE-4605-8346-56F67440F978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6241-B1BC-46FF-BA8B-414AC82D2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26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4242A-AEDE-4605-8346-56F67440F978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F6241-B1BC-46FF-BA8B-414AC82D2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2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1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961" y="2477729"/>
            <a:ext cx="7772400" cy="1867976"/>
          </a:xfrm>
        </p:spPr>
        <p:txBody>
          <a:bodyPr/>
          <a:lstStyle/>
          <a:p>
            <a:r>
              <a:rPr lang="en-GB" dirty="0" smtClean="0"/>
              <a:t>Outcomes Measurement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383" y="4587504"/>
            <a:ext cx="6191250" cy="19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34" y="388185"/>
            <a:ext cx="2554224" cy="110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Spreadsheet ‘Analyser’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509" y="1313362"/>
            <a:ext cx="6191250" cy="190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88063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Reporting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509" y="1313362"/>
            <a:ext cx="6191250" cy="1905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29082" y="1690689"/>
            <a:ext cx="7114918" cy="4843848"/>
          </a:xfrm>
        </p:spPr>
        <p:txBody>
          <a:bodyPr>
            <a:normAutofit lnSpcReduction="10000"/>
          </a:bodyPr>
          <a:lstStyle/>
          <a:p>
            <a:r>
              <a:rPr lang="en-GB" sz="3000" dirty="0" smtClean="0"/>
              <a:t>Detailed outcome reports form funders &amp; board</a:t>
            </a:r>
          </a:p>
          <a:p>
            <a:endParaRPr lang="en-GB" sz="3000" dirty="0" smtClean="0"/>
          </a:p>
          <a:p>
            <a:r>
              <a:rPr lang="en-GB" sz="3000" dirty="0" smtClean="0"/>
              <a:t>Infographic reporting</a:t>
            </a:r>
          </a:p>
          <a:p>
            <a:endParaRPr lang="en-GB" sz="3000" dirty="0" smtClean="0"/>
          </a:p>
          <a:p>
            <a:r>
              <a:rPr lang="en-GB" sz="3000" dirty="0" smtClean="0"/>
              <a:t>Figures for publicity &amp; promotion</a:t>
            </a:r>
          </a:p>
          <a:p>
            <a:endParaRPr lang="en-GB" sz="3000" dirty="0" smtClean="0"/>
          </a:p>
          <a:p>
            <a:r>
              <a:rPr lang="en-GB" sz="3000" dirty="0" smtClean="0"/>
              <a:t>Figures for campaigning</a:t>
            </a:r>
          </a:p>
          <a:p>
            <a:endParaRPr lang="en-GB" sz="3000" dirty="0"/>
          </a:p>
          <a:p>
            <a:r>
              <a:rPr lang="en-GB" sz="3000" dirty="0" smtClean="0"/>
              <a:t>Prepared for future evidence needs</a:t>
            </a:r>
            <a:endParaRPr lang="en-GB" sz="3000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09" y="1629432"/>
            <a:ext cx="679108" cy="91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9" y="2963671"/>
            <a:ext cx="691566" cy="6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616" y="4846180"/>
            <a:ext cx="650069" cy="738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496" y="3932771"/>
            <a:ext cx="1364811" cy="742711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0" y="5770647"/>
            <a:ext cx="626805" cy="64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6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Sources of Comparison Data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509" y="1313362"/>
            <a:ext cx="6191250" cy="190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290" y="2049517"/>
            <a:ext cx="7459059" cy="4127446"/>
          </a:xfrm>
        </p:spPr>
        <p:txBody>
          <a:bodyPr/>
          <a:lstStyle/>
          <a:p>
            <a:r>
              <a:rPr lang="en-GB" dirty="0" smtClean="0"/>
              <a:t>Norfolk Insight</a:t>
            </a:r>
          </a:p>
          <a:p>
            <a:r>
              <a:rPr lang="en-GB" dirty="0"/>
              <a:t>Joint Strategic Needs Assessment</a:t>
            </a:r>
          </a:p>
          <a:p>
            <a:r>
              <a:rPr lang="en-GB" dirty="0"/>
              <a:t>Office for National Statistics</a:t>
            </a:r>
          </a:p>
          <a:p>
            <a:r>
              <a:rPr lang="en-GB" dirty="0"/>
              <a:t>Public Health Profiles</a:t>
            </a:r>
          </a:p>
          <a:p>
            <a:r>
              <a:rPr lang="en-GB" dirty="0"/>
              <a:t>NHS Digital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6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you can say with the data?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472407"/>
            <a:ext cx="6191250" cy="190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9594"/>
            <a:ext cx="9124950" cy="876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3492784"/>
            <a:ext cx="9134475" cy="952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80270"/>
            <a:ext cx="91440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0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Comparison with national data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472407"/>
            <a:ext cx="6191250" cy="190500"/>
          </a:xfrm>
          <a:prstGeom prst="rect">
            <a:avLst/>
          </a:prstGeom>
        </p:spPr>
      </p:pic>
      <p:pic>
        <p:nvPicPr>
          <p:cNvPr id="8" name="Picture 7" descr="S:\NCAN\Projects\Outcomes Measurement\FINAL INFOGRAPHIC\Extended infographic\Blocks\further-ncan-outcomes_20151104120413_1446638653773_block_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7355"/>
            <a:ext cx="9144000" cy="4419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0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Impact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3" y="1690689"/>
            <a:ext cx="2730321" cy="4843848"/>
          </a:xfrm>
        </p:spPr>
        <p:txBody>
          <a:bodyPr>
            <a:normAutofit fontScale="92500" lnSpcReduction="20000"/>
          </a:bodyPr>
          <a:lstStyle/>
          <a:p>
            <a:r>
              <a:rPr lang="en-GB" sz="3000" dirty="0" smtClean="0"/>
              <a:t>Short</a:t>
            </a:r>
            <a:endParaRPr lang="en-GB" sz="3000" dirty="0" smtClean="0"/>
          </a:p>
          <a:p>
            <a:endParaRPr lang="en-GB" sz="3000" dirty="0" smtClean="0"/>
          </a:p>
          <a:p>
            <a:r>
              <a:rPr lang="en-GB" sz="3000" dirty="0" smtClean="0"/>
              <a:t>Simple</a:t>
            </a:r>
            <a:endParaRPr lang="en-GB" sz="3000" dirty="0" smtClean="0"/>
          </a:p>
          <a:p>
            <a:endParaRPr lang="en-GB" sz="3000" dirty="0" smtClean="0"/>
          </a:p>
          <a:p>
            <a:r>
              <a:rPr lang="en-GB" sz="3000" dirty="0" smtClean="0"/>
              <a:t>Appropriate</a:t>
            </a:r>
          </a:p>
          <a:p>
            <a:endParaRPr lang="en-GB" sz="3000" dirty="0" smtClean="0"/>
          </a:p>
          <a:p>
            <a:r>
              <a:rPr lang="en-GB" sz="3000" dirty="0" smtClean="0"/>
              <a:t>Effective</a:t>
            </a:r>
          </a:p>
          <a:p>
            <a:endParaRPr lang="en-GB" sz="3000" dirty="0" smtClean="0"/>
          </a:p>
          <a:p>
            <a:r>
              <a:rPr lang="en-GB" sz="3000" dirty="0" smtClean="0"/>
              <a:t>Comparable</a:t>
            </a:r>
          </a:p>
          <a:p>
            <a:endParaRPr lang="en-GB" sz="3000" dirty="0"/>
          </a:p>
          <a:p>
            <a:r>
              <a:rPr lang="en-GB" sz="3000" dirty="0" smtClean="0"/>
              <a:t>Powerful</a:t>
            </a:r>
            <a:endParaRPr lang="en-GB" sz="3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215" y="1313362"/>
            <a:ext cx="6191250" cy="1905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2" t="12767" r="34550" b="31894"/>
          <a:stretch/>
        </p:blipFill>
        <p:spPr bwMode="auto">
          <a:xfrm>
            <a:off x="3826370" y="1503861"/>
            <a:ext cx="4908197" cy="506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4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8298"/>
            <a:ext cx="7886700" cy="1325563"/>
          </a:xfrm>
        </p:spPr>
        <p:txBody>
          <a:bodyPr/>
          <a:lstStyle/>
          <a:p>
            <a:pPr algn="ctr"/>
            <a:r>
              <a:rPr lang="en-GB" dirty="0" smtClean="0"/>
              <a:t>Impact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215" y="1126534"/>
            <a:ext cx="6191250" cy="1905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7" t="11643" r="15000" b="8482"/>
          <a:stretch/>
        </p:blipFill>
        <p:spPr bwMode="auto">
          <a:xfrm>
            <a:off x="239680" y="1317034"/>
            <a:ext cx="8451888" cy="550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5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473" y="1503862"/>
            <a:ext cx="5172383" cy="4909472"/>
          </a:xfrm>
        </p:spPr>
        <p:txBody>
          <a:bodyPr>
            <a:normAutofit fontScale="85000" lnSpcReduction="20000"/>
          </a:bodyPr>
          <a:lstStyle/>
          <a:p>
            <a:r>
              <a:rPr lang="en-GB" altLang="en-US" sz="3200" dirty="0" smtClean="0"/>
              <a:t>Demonstrate impact to funders</a:t>
            </a:r>
          </a:p>
          <a:p>
            <a:endParaRPr lang="en-GB" altLang="en-US" sz="3200" dirty="0" smtClean="0"/>
          </a:p>
          <a:p>
            <a:r>
              <a:rPr lang="en-GB" altLang="en-US" sz="3200" dirty="0" smtClean="0"/>
              <a:t>Demonstrate value to health</a:t>
            </a:r>
          </a:p>
          <a:p>
            <a:pPr marL="0" indent="0">
              <a:buNone/>
            </a:pPr>
            <a:endParaRPr lang="en-GB" altLang="en-US" sz="3200" dirty="0" smtClean="0"/>
          </a:p>
          <a:p>
            <a:r>
              <a:rPr lang="en-GB" sz="3200" dirty="0" smtClean="0"/>
              <a:t>Supports planning</a:t>
            </a:r>
          </a:p>
          <a:p>
            <a:endParaRPr lang="en-GB" sz="3200" dirty="0"/>
          </a:p>
          <a:p>
            <a:r>
              <a:rPr lang="en-GB" sz="3200" dirty="0" smtClean="0"/>
              <a:t>Covers a range of outcomes</a:t>
            </a:r>
          </a:p>
          <a:p>
            <a:endParaRPr lang="en-GB" sz="3200" dirty="0" smtClean="0"/>
          </a:p>
          <a:p>
            <a:r>
              <a:rPr lang="en-GB" sz="3200" dirty="0" smtClean="0"/>
              <a:t>Comparison with national data</a:t>
            </a:r>
          </a:p>
          <a:p>
            <a:endParaRPr lang="en-GB" sz="3200" dirty="0" smtClean="0"/>
          </a:p>
          <a:p>
            <a:r>
              <a:rPr lang="en-GB" sz="3200" dirty="0" smtClean="0"/>
              <a:t>Quality, clinically validated measurement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215" y="1313362"/>
            <a:ext cx="6191250" cy="19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521" y="1474712"/>
            <a:ext cx="398550" cy="552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215" y="2157586"/>
            <a:ext cx="630631" cy="577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215" y="2891256"/>
            <a:ext cx="650069" cy="738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325" y="4744355"/>
            <a:ext cx="770941" cy="871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064" y="5739631"/>
            <a:ext cx="1606914" cy="832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779" y="3895483"/>
            <a:ext cx="1809388" cy="68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Why </a:t>
            </a:r>
            <a:r>
              <a:rPr lang="en-GB" dirty="0" smtClean="0"/>
              <a:t>Shared Measurement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9631" y="1828354"/>
            <a:ext cx="5920431" cy="4351338"/>
          </a:xfrm>
        </p:spPr>
        <p:txBody>
          <a:bodyPr>
            <a:normAutofit lnSpcReduction="10000"/>
          </a:bodyPr>
          <a:lstStyle/>
          <a:p>
            <a:r>
              <a:rPr lang="en-GB" altLang="en-US" sz="3200" dirty="0" smtClean="0"/>
              <a:t>Greater </a:t>
            </a:r>
            <a:r>
              <a:rPr lang="en-GB" altLang="en-US" sz="3200" dirty="0"/>
              <a:t>partnership </a:t>
            </a:r>
            <a:r>
              <a:rPr lang="en-GB" altLang="en-US" sz="3200" dirty="0" smtClean="0"/>
              <a:t>working</a:t>
            </a:r>
          </a:p>
          <a:p>
            <a:endParaRPr lang="en-GB" altLang="en-US" sz="3200" dirty="0"/>
          </a:p>
          <a:p>
            <a:r>
              <a:rPr lang="en-GB" sz="3200" dirty="0"/>
              <a:t>Demonstrate value of </a:t>
            </a:r>
            <a:r>
              <a:rPr lang="en-GB" sz="3200" dirty="0" smtClean="0"/>
              <a:t>the sector</a:t>
            </a:r>
          </a:p>
          <a:p>
            <a:endParaRPr lang="en-GB" sz="3200" dirty="0"/>
          </a:p>
          <a:p>
            <a:r>
              <a:rPr lang="en-GB" sz="3200" dirty="0"/>
              <a:t>Encourage single reporting process from </a:t>
            </a:r>
            <a:r>
              <a:rPr lang="en-GB" sz="3200" dirty="0" smtClean="0"/>
              <a:t>funders</a:t>
            </a:r>
          </a:p>
          <a:p>
            <a:endParaRPr lang="en-GB" sz="3200" dirty="0"/>
          </a:p>
          <a:p>
            <a:r>
              <a:rPr lang="en-GB" sz="3200" dirty="0" smtClean="0"/>
              <a:t>Not expensive</a:t>
            </a:r>
            <a:endParaRPr lang="en-GB" sz="3200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215" y="1313362"/>
            <a:ext cx="6191250" cy="19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38" y="1717938"/>
            <a:ext cx="1064863" cy="734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17" y="2638925"/>
            <a:ext cx="1271503" cy="894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292" y="3720513"/>
            <a:ext cx="1198151" cy="1340431"/>
          </a:xfrm>
          <a:prstGeom prst="rect">
            <a:avLst/>
          </a:prstGeom>
        </p:spPr>
      </p:pic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24" y="5176531"/>
            <a:ext cx="606485" cy="71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9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Things to consider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263" y="1828354"/>
            <a:ext cx="7729800" cy="4351338"/>
          </a:xfrm>
        </p:spPr>
        <p:txBody>
          <a:bodyPr>
            <a:normAutofit/>
          </a:bodyPr>
          <a:lstStyle/>
          <a:p>
            <a:pPr fontAlgn="t"/>
            <a:r>
              <a:rPr lang="en-GB" sz="3200" dirty="0"/>
              <a:t>Who</a:t>
            </a:r>
          </a:p>
          <a:p>
            <a:pPr marL="0" indent="0" fontAlgn="t">
              <a:buNone/>
            </a:pPr>
            <a:r>
              <a:rPr lang="en-GB" sz="3200" dirty="0" smtClean="0"/>
              <a:t>	Do </a:t>
            </a:r>
            <a:r>
              <a:rPr lang="en-GB" sz="3200" dirty="0"/>
              <a:t>you have the right demographics – </a:t>
            </a:r>
            <a:r>
              <a:rPr lang="en-GB" sz="3200" dirty="0" smtClean="0"/>
              <a:t>	age</a:t>
            </a:r>
            <a:r>
              <a:rPr lang="en-GB" sz="3200" dirty="0"/>
              <a:t>, gender, cohort</a:t>
            </a:r>
          </a:p>
          <a:p>
            <a:pPr fontAlgn="t"/>
            <a:r>
              <a:rPr lang="en-GB" sz="3200" dirty="0"/>
              <a:t>What</a:t>
            </a:r>
          </a:p>
          <a:p>
            <a:pPr marL="0" indent="0" fontAlgn="t">
              <a:buNone/>
            </a:pPr>
            <a:r>
              <a:rPr lang="en-GB" sz="3200" dirty="0" smtClean="0"/>
              <a:t>	Do </a:t>
            </a:r>
            <a:r>
              <a:rPr lang="en-GB" sz="3200" dirty="0"/>
              <a:t>you have the same measure</a:t>
            </a:r>
          </a:p>
          <a:p>
            <a:pPr fontAlgn="t"/>
            <a:r>
              <a:rPr lang="en-GB" sz="3200" dirty="0"/>
              <a:t>Where</a:t>
            </a:r>
          </a:p>
          <a:p>
            <a:pPr marL="0" indent="0" fontAlgn="t">
              <a:buNone/>
            </a:pPr>
            <a:r>
              <a:rPr lang="en-GB" sz="3200" dirty="0" smtClean="0"/>
              <a:t>	Do </a:t>
            </a:r>
            <a:r>
              <a:rPr lang="en-GB" sz="3200" dirty="0"/>
              <a:t>you have the data to the same </a:t>
            </a:r>
            <a:r>
              <a:rPr lang="en-GB" sz="3200" dirty="0" smtClean="0"/>
              <a:t>	geographic level</a:t>
            </a:r>
          </a:p>
          <a:p>
            <a:pPr fontAlgn="t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215" y="1313362"/>
            <a:ext cx="619125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NCAN framework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9082" y="1690689"/>
            <a:ext cx="7114918" cy="4843848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 smtClean="0"/>
              <a:t>Questions when a client come in for advice</a:t>
            </a:r>
          </a:p>
          <a:p>
            <a:endParaRPr lang="en-GB" sz="3000" dirty="0" smtClean="0"/>
          </a:p>
          <a:p>
            <a:r>
              <a:rPr lang="en-GB" sz="3000" dirty="0" smtClean="0"/>
              <a:t>Add the answers to the spreadsheet ‘analyser’</a:t>
            </a:r>
          </a:p>
          <a:p>
            <a:endParaRPr lang="en-GB" sz="3000" dirty="0" smtClean="0"/>
          </a:p>
          <a:p>
            <a:r>
              <a:rPr lang="en-GB" sz="3000" dirty="0" smtClean="0"/>
              <a:t>Questions 2/3 months after the advice or when the client’s case closes</a:t>
            </a:r>
          </a:p>
          <a:p>
            <a:endParaRPr lang="en-GB" sz="3000" dirty="0" smtClean="0"/>
          </a:p>
          <a:p>
            <a:r>
              <a:rPr lang="en-GB" sz="3000" dirty="0"/>
              <a:t>Add the answers to </a:t>
            </a:r>
            <a:r>
              <a:rPr lang="en-GB" sz="3000" dirty="0" smtClean="0"/>
              <a:t>the spreadsheet </a:t>
            </a:r>
            <a:r>
              <a:rPr lang="en-GB" sz="3000" dirty="0"/>
              <a:t>‘analyser</a:t>
            </a:r>
            <a:r>
              <a:rPr lang="en-GB" sz="3000" dirty="0" smtClean="0"/>
              <a:t>’</a:t>
            </a:r>
          </a:p>
          <a:p>
            <a:endParaRPr lang="en-GB" sz="3000" dirty="0"/>
          </a:p>
          <a:p>
            <a:r>
              <a:rPr lang="en-GB" sz="3000" dirty="0" smtClean="0"/>
              <a:t>View results and share with NCAN</a:t>
            </a:r>
            <a:endParaRPr lang="en-GB" sz="30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215" y="1313362"/>
            <a:ext cx="6191250" cy="19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88" y="1503862"/>
            <a:ext cx="1268627" cy="841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88" y="2498813"/>
            <a:ext cx="1110070" cy="760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57" y="4702435"/>
            <a:ext cx="1110070" cy="760126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39" y="3484224"/>
            <a:ext cx="429065" cy="68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0" y="3563475"/>
            <a:ext cx="626805" cy="64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651" y="5512896"/>
            <a:ext cx="850788" cy="87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9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do we ask?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246" y="1711029"/>
            <a:ext cx="3868340" cy="4498974"/>
          </a:xfrm>
        </p:spPr>
        <p:txBody>
          <a:bodyPr>
            <a:noAutofit/>
          </a:bodyPr>
          <a:lstStyle/>
          <a:p>
            <a:r>
              <a:rPr lang="en-GB" sz="3000" dirty="0"/>
              <a:t>Type of advice</a:t>
            </a:r>
          </a:p>
          <a:p>
            <a:endParaRPr lang="en-GB" sz="3000" dirty="0"/>
          </a:p>
          <a:p>
            <a:r>
              <a:rPr lang="en-GB" sz="3000" dirty="0"/>
              <a:t>Health</a:t>
            </a:r>
          </a:p>
          <a:p>
            <a:endParaRPr lang="en-GB" sz="3000" dirty="0"/>
          </a:p>
          <a:p>
            <a:r>
              <a:rPr lang="en-GB" sz="3000" dirty="0"/>
              <a:t>Disability </a:t>
            </a:r>
          </a:p>
          <a:p>
            <a:endParaRPr lang="en-GB" sz="3000" dirty="0"/>
          </a:p>
          <a:p>
            <a:r>
              <a:rPr lang="en-GB" sz="3000" dirty="0"/>
              <a:t>Housing</a:t>
            </a:r>
          </a:p>
          <a:p>
            <a:endParaRPr lang="en-GB" sz="3000" dirty="0"/>
          </a:p>
          <a:p>
            <a:r>
              <a:rPr lang="en-GB" sz="3000" dirty="0" smtClean="0"/>
              <a:t>Benefits</a:t>
            </a:r>
            <a:endParaRPr lang="en-GB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49712" y="1692621"/>
            <a:ext cx="3887391" cy="4498974"/>
          </a:xfrm>
        </p:spPr>
        <p:txBody>
          <a:bodyPr>
            <a:noAutofit/>
          </a:bodyPr>
          <a:lstStyle/>
          <a:p>
            <a:r>
              <a:rPr lang="en-GB" sz="3000" dirty="0" smtClean="0"/>
              <a:t>Children</a:t>
            </a:r>
          </a:p>
          <a:p>
            <a:endParaRPr lang="en-GB" sz="3000" dirty="0"/>
          </a:p>
          <a:p>
            <a:r>
              <a:rPr lang="en-GB" sz="3000" dirty="0" smtClean="0"/>
              <a:t>Employment</a:t>
            </a:r>
          </a:p>
          <a:p>
            <a:endParaRPr lang="en-GB" sz="3000" dirty="0"/>
          </a:p>
          <a:p>
            <a:r>
              <a:rPr lang="en-GB" sz="3000" dirty="0" smtClean="0"/>
              <a:t>Debt </a:t>
            </a:r>
          </a:p>
          <a:p>
            <a:endParaRPr lang="en-GB" sz="3000" dirty="0"/>
          </a:p>
          <a:p>
            <a:r>
              <a:rPr lang="en-GB" sz="3000" dirty="0" smtClean="0"/>
              <a:t>Wellbeing </a:t>
            </a:r>
          </a:p>
          <a:p>
            <a:endParaRPr lang="en-GB" sz="3000" dirty="0"/>
          </a:p>
          <a:p>
            <a:r>
              <a:rPr lang="en-GB" sz="3000" dirty="0" smtClean="0"/>
              <a:t>Follow-up</a:t>
            </a:r>
            <a:endParaRPr lang="en-GB" sz="3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215" y="1313362"/>
            <a:ext cx="6191250" cy="190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99" y="2505312"/>
            <a:ext cx="1011689" cy="9258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93" y="4686617"/>
            <a:ext cx="749515" cy="855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78968"/>
            <a:ext cx="1389280" cy="7027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786" y="3768431"/>
            <a:ext cx="788322" cy="7235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474550" y="1476065"/>
            <a:ext cx="507028" cy="976956"/>
          </a:xfrm>
          <a:prstGeom prst="rect">
            <a:avLst/>
          </a:prstGeom>
        </p:spPr>
      </p:pic>
      <p:pic>
        <p:nvPicPr>
          <p:cNvPr id="1026" name="Picture 2" descr="ha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747" y="2625279"/>
            <a:ext cx="1251238" cy="80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457" y="3649718"/>
            <a:ext cx="717818" cy="84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544" y="4809371"/>
            <a:ext cx="669969" cy="65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48" y="5719728"/>
            <a:ext cx="429065" cy="68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469" y="1567943"/>
            <a:ext cx="1364811" cy="74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Spreadsheet ‘Analyser’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617" y="1690689"/>
            <a:ext cx="8827034" cy="4965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509" y="1313362"/>
            <a:ext cx="619125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Spreadsheet ‘Analyser’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509" y="1313362"/>
            <a:ext cx="6191250" cy="190500"/>
          </a:xfrm>
          <a:prstGeom prst="rect">
            <a:avLst/>
          </a:prstGeom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6413" r="16853" b="3587"/>
          <a:stretch>
            <a:fillRect/>
          </a:stretch>
        </p:blipFill>
        <p:spPr bwMode="auto">
          <a:xfrm>
            <a:off x="782913" y="1503862"/>
            <a:ext cx="7442442" cy="516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6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Spreadsheet ‘Analyser’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509" y="1313362"/>
            <a:ext cx="6191250" cy="19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096" y="1503862"/>
            <a:ext cx="5394024" cy="52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496</Words>
  <Application>Microsoft Office PowerPoint</Application>
  <PresentationFormat>On-screen Show (4:3)</PresentationFormat>
  <Paragraphs>156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Outcomes Measurement</vt:lpstr>
      <vt:lpstr>Why</vt:lpstr>
      <vt:lpstr>Why Shared Measurement</vt:lpstr>
      <vt:lpstr>Things to consider</vt:lpstr>
      <vt:lpstr>The NCAN framework</vt:lpstr>
      <vt:lpstr>What do we ask?</vt:lpstr>
      <vt:lpstr>The Spreadsheet ‘Analyser’</vt:lpstr>
      <vt:lpstr>The Spreadsheet ‘Analyser’</vt:lpstr>
      <vt:lpstr>The Spreadsheet ‘Analyser’</vt:lpstr>
      <vt:lpstr>The Spreadsheet ‘Analyser’</vt:lpstr>
      <vt:lpstr>Reporting</vt:lpstr>
      <vt:lpstr>Sources of Comparison Data</vt:lpstr>
      <vt:lpstr>What you can say with the data?</vt:lpstr>
      <vt:lpstr>Comparison with national data</vt:lpstr>
      <vt:lpstr>Impact</vt:lpstr>
      <vt:lpstr>Impact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Janka Rodziewicz</dc:creator>
  <cp:lastModifiedBy>Griffiths, Max</cp:lastModifiedBy>
  <cp:revision>32</cp:revision>
  <dcterms:created xsi:type="dcterms:W3CDTF">2016-07-05T07:46:58Z</dcterms:created>
  <dcterms:modified xsi:type="dcterms:W3CDTF">2017-07-03T08:57:10Z</dcterms:modified>
</cp:coreProperties>
</file>