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56" r:id="rId5"/>
    <p:sldId id="262" r:id="rId6"/>
    <p:sldId id="263" r:id="rId7"/>
    <p:sldId id="261" r:id="rId8"/>
    <p:sldId id="265"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0000"/>
    <a:srgbClr val="9F6105"/>
    <a:srgbClr val="74350A"/>
    <a:srgbClr val="7A1795"/>
    <a:srgbClr val="7A0037"/>
    <a:srgbClr val="9B7303"/>
    <a:srgbClr val="12018D"/>
    <a:srgbClr val="A37501"/>
    <a:srgbClr val="5134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p:scale>
          <a:sx n="100" d="100"/>
          <a:sy n="100" d="100"/>
        </p:scale>
        <p:origin x="-7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CC9396B-5AEE-47A7-B2FD-A078DAD4D1B2}" type="datetimeFigureOut">
              <a:rPr lang="en-GB" smtClean="0"/>
              <a:t>08/03/2016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833E7D-4E6B-4015-A4AC-0D9E72C09DAE}" type="slidenum">
              <a:rPr lang="en-GB" smtClean="0"/>
              <a:t>‹#›</a:t>
            </a:fld>
            <a:endParaRPr lang="en-GB"/>
          </a:p>
        </p:txBody>
      </p:sp>
    </p:spTree>
    <p:extLst>
      <p:ext uri="{BB962C8B-B14F-4D97-AF65-F5344CB8AC3E}">
        <p14:creationId xmlns:p14="http://schemas.microsoft.com/office/powerpoint/2010/main" val="3163610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CC9396B-5AEE-47A7-B2FD-A078DAD4D1B2}" type="datetimeFigureOut">
              <a:rPr lang="en-GB" smtClean="0"/>
              <a:t>08/03/2016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833E7D-4E6B-4015-A4AC-0D9E72C09DAE}" type="slidenum">
              <a:rPr lang="en-GB" smtClean="0"/>
              <a:t>‹#›</a:t>
            </a:fld>
            <a:endParaRPr lang="en-GB"/>
          </a:p>
        </p:txBody>
      </p:sp>
    </p:spTree>
    <p:extLst>
      <p:ext uri="{BB962C8B-B14F-4D97-AF65-F5344CB8AC3E}">
        <p14:creationId xmlns:p14="http://schemas.microsoft.com/office/powerpoint/2010/main" val="761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CC9396B-5AEE-47A7-B2FD-A078DAD4D1B2}" type="datetimeFigureOut">
              <a:rPr lang="en-GB" smtClean="0"/>
              <a:t>08/03/2016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833E7D-4E6B-4015-A4AC-0D9E72C09DAE}" type="slidenum">
              <a:rPr lang="en-GB" smtClean="0"/>
              <a:t>‹#›</a:t>
            </a:fld>
            <a:endParaRPr lang="en-GB"/>
          </a:p>
        </p:txBody>
      </p:sp>
    </p:spTree>
    <p:extLst>
      <p:ext uri="{BB962C8B-B14F-4D97-AF65-F5344CB8AC3E}">
        <p14:creationId xmlns:p14="http://schemas.microsoft.com/office/powerpoint/2010/main" val="2976296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CC9396B-5AEE-47A7-B2FD-A078DAD4D1B2}" type="datetimeFigureOut">
              <a:rPr lang="en-GB" smtClean="0"/>
              <a:t>08/03/2016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833E7D-4E6B-4015-A4AC-0D9E72C09DAE}" type="slidenum">
              <a:rPr lang="en-GB" smtClean="0"/>
              <a:t>‹#›</a:t>
            </a:fld>
            <a:endParaRPr lang="en-GB"/>
          </a:p>
        </p:txBody>
      </p:sp>
    </p:spTree>
    <p:extLst>
      <p:ext uri="{BB962C8B-B14F-4D97-AF65-F5344CB8AC3E}">
        <p14:creationId xmlns:p14="http://schemas.microsoft.com/office/powerpoint/2010/main" val="3887184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C9396B-5AEE-47A7-B2FD-A078DAD4D1B2}" type="datetimeFigureOut">
              <a:rPr lang="en-GB" smtClean="0"/>
              <a:t>08/03/2016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833E7D-4E6B-4015-A4AC-0D9E72C09DAE}" type="slidenum">
              <a:rPr lang="en-GB" smtClean="0"/>
              <a:t>‹#›</a:t>
            </a:fld>
            <a:endParaRPr lang="en-GB"/>
          </a:p>
        </p:txBody>
      </p:sp>
    </p:spTree>
    <p:extLst>
      <p:ext uri="{BB962C8B-B14F-4D97-AF65-F5344CB8AC3E}">
        <p14:creationId xmlns:p14="http://schemas.microsoft.com/office/powerpoint/2010/main" val="1826215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CC9396B-5AEE-47A7-B2FD-A078DAD4D1B2}" type="datetimeFigureOut">
              <a:rPr lang="en-GB" smtClean="0"/>
              <a:t>08/03/2016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6833E7D-4E6B-4015-A4AC-0D9E72C09DAE}" type="slidenum">
              <a:rPr lang="en-GB" smtClean="0"/>
              <a:t>‹#›</a:t>
            </a:fld>
            <a:endParaRPr lang="en-GB"/>
          </a:p>
        </p:txBody>
      </p:sp>
    </p:spTree>
    <p:extLst>
      <p:ext uri="{BB962C8B-B14F-4D97-AF65-F5344CB8AC3E}">
        <p14:creationId xmlns:p14="http://schemas.microsoft.com/office/powerpoint/2010/main" val="794049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CC9396B-5AEE-47A7-B2FD-A078DAD4D1B2}" type="datetimeFigureOut">
              <a:rPr lang="en-GB" smtClean="0"/>
              <a:t>08/03/2016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6833E7D-4E6B-4015-A4AC-0D9E72C09DAE}" type="slidenum">
              <a:rPr lang="en-GB" smtClean="0"/>
              <a:t>‹#›</a:t>
            </a:fld>
            <a:endParaRPr lang="en-GB"/>
          </a:p>
        </p:txBody>
      </p:sp>
    </p:spTree>
    <p:extLst>
      <p:ext uri="{BB962C8B-B14F-4D97-AF65-F5344CB8AC3E}">
        <p14:creationId xmlns:p14="http://schemas.microsoft.com/office/powerpoint/2010/main" val="3053256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CC9396B-5AEE-47A7-B2FD-A078DAD4D1B2}" type="datetimeFigureOut">
              <a:rPr lang="en-GB" smtClean="0"/>
              <a:t>08/03/2016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6833E7D-4E6B-4015-A4AC-0D9E72C09DAE}" type="slidenum">
              <a:rPr lang="en-GB" smtClean="0"/>
              <a:t>‹#›</a:t>
            </a:fld>
            <a:endParaRPr lang="en-GB"/>
          </a:p>
        </p:txBody>
      </p:sp>
    </p:spTree>
    <p:extLst>
      <p:ext uri="{BB962C8B-B14F-4D97-AF65-F5344CB8AC3E}">
        <p14:creationId xmlns:p14="http://schemas.microsoft.com/office/powerpoint/2010/main" val="4263627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C9396B-5AEE-47A7-B2FD-A078DAD4D1B2}" type="datetimeFigureOut">
              <a:rPr lang="en-GB" smtClean="0"/>
              <a:t>08/03/2016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6833E7D-4E6B-4015-A4AC-0D9E72C09DAE}" type="slidenum">
              <a:rPr lang="en-GB" smtClean="0"/>
              <a:t>‹#›</a:t>
            </a:fld>
            <a:endParaRPr lang="en-GB"/>
          </a:p>
        </p:txBody>
      </p:sp>
    </p:spTree>
    <p:extLst>
      <p:ext uri="{BB962C8B-B14F-4D97-AF65-F5344CB8AC3E}">
        <p14:creationId xmlns:p14="http://schemas.microsoft.com/office/powerpoint/2010/main" val="644493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C9396B-5AEE-47A7-B2FD-A078DAD4D1B2}" type="datetimeFigureOut">
              <a:rPr lang="en-GB" smtClean="0"/>
              <a:t>08/03/2016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6833E7D-4E6B-4015-A4AC-0D9E72C09DAE}" type="slidenum">
              <a:rPr lang="en-GB" smtClean="0"/>
              <a:t>‹#›</a:t>
            </a:fld>
            <a:endParaRPr lang="en-GB"/>
          </a:p>
        </p:txBody>
      </p:sp>
    </p:spTree>
    <p:extLst>
      <p:ext uri="{BB962C8B-B14F-4D97-AF65-F5344CB8AC3E}">
        <p14:creationId xmlns:p14="http://schemas.microsoft.com/office/powerpoint/2010/main" val="3165247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C9396B-5AEE-47A7-B2FD-A078DAD4D1B2}" type="datetimeFigureOut">
              <a:rPr lang="en-GB" smtClean="0"/>
              <a:t>08/03/2016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6833E7D-4E6B-4015-A4AC-0D9E72C09DAE}" type="slidenum">
              <a:rPr lang="en-GB" smtClean="0"/>
              <a:t>‹#›</a:t>
            </a:fld>
            <a:endParaRPr lang="en-GB"/>
          </a:p>
        </p:txBody>
      </p:sp>
    </p:spTree>
    <p:extLst>
      <p:ext uri="{BB962C8B-B14F-4D97-AF65-F5344CB8AC3E}">
        <p14:creationId xmlns:p14="http://schemas.microsoft.com/office/powerpoint/2010/main" val="86503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C9396B-5AEE-47A7-B2FD-A078DAD4D1B2}" type="datetimeFigureOut">
              <a:rPr lang="en-GB" smtClean="0"/>
              <a:t>08/03/2016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833E7D-4E6B-4015-A4AC-0D9E72C09DAE}" type="slidenum">
              <a:rPr lang="en-GB" smtClean="0"/>
              <a:t>‹#›</a:t>
            </a:fld>
            <a:endParaRPr lang="en-GB"/>
          </a:p>
        </p:txBody>
      </p:sp>
    </p:spTree>
    <p:extLst>
      <p:ext uri="{BB962C8B-B14F-4D97-AF65-F5344CB8AC3E}">
        <p14:creationId xmlns:p14="http://schemas.microsoft.com/office/powerpoint/2010/main" val="3552051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187" y="2237015"/>
            <a:ext cx="11368314" cy="4180114"/>
          </a:xfrm>
        </p:spPr>
        <p:txBody>
          <a:bodyPr>
            <a:normAutofit/>
          </a:bodyPr>
          <a:lstStyle/>
          <a:p>
            <a:pPr algn="r"/>
            <a:r>
              <a:rPr lang="en-GB" sz="4800" dirty="0" smtClean="0"/>
              <a:t>Understanding some of the new early help roles within Children’s Services</a:t>
            </a:r>
            <a:r>
              <a:rPr lang="en-GB" dirty="0" smtClean="0"/>
              <a:t/>
            </a:r>
            <a:br>
              <a:rPr lang="en-GB" dirty="0" smtClean="0"/>
            </a:br>
            <a:r>
              <a:rPr lang="en-GB" dirty="0"/>
              <a:t/>
            </a:r>
            <a:br>
              <a:rPr lang="en-GB" dirty="0"/>
            </a:br>
            <a:r>
              <a:rPr lang="en-GB" dirty="0" smtClean="0"/>
              <a:t/>
            </a:r>
            <a:br>
              <a:rPr lang="en-GB" dirty="0" smtClean="0"/>
            </a:br>
            <a:r>
              <a:rPr lang="en-GB" dirty="0" smtClean="0"/>
              <a:t>March 2016</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875" y="573087"/>
            <a:ext cx="4651792" cy="519113"/>
          </a:xfrm>
          <a:prstGeom prst="rect">
            <a:avLst/>
          </a:prstGeom>
        </p:spPr>
      </p:pic>
    </p:spTree>
    <p:extLst>
      <p:ext uri="{BB962C8B-B14F-4D97-AF65-F5344CB8AC3E}">
        <p14:creationId xmlns:p14="http://schemas.microsoft.com/office/powerpoint/2010/main" val="13070327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 y="-685006"/>
            <a:ext cx="12344400" cy="9258300"/>
          </a:xfrm>
        </p:spPr>
      </p:pic>
    </p:spTree>
    <p:extLst>
      <p:ext uri="{BB962C8B-B14F-4D97-AF65-F5344CB8AC3E}">
        <p14:creationId xmlns:p14="http://schemas.microsoft.com/office/powerpoint/2010/main" val="22769891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1500" y="3263900"/>
            <a:ext cx="4470400" cy="3365500"/>
          </a:xfrm>
        </p:spPr>
        <p:txBody>
          <a:bodyPr>
            <a:normAutofit/>
          </a:bodyPr>
          <a:lstStyle/>
          <a:p>
            <a:r>
              <a:rPr lang="en-GB" sz="4800" b="1" dirty="0"/>
              <a:t>c</a:t>
            </a:r>
            <a:r>
              <a:rPr lang="en-GB" sz="4800" b="1" dirty="0" smtClean="0"/>
              <a:t>ommunity capacity coordinators</a:t>
            </a:r>
            <a:endParaRPr lang="en-GB" sz="48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800" y="1625600"/>
            <a:ext cx="5991225" cy="4938222"/>
          </a:xfrm>
          <a:prstGeom prst="rect">
            <a:avLst/>
          </a:prstGeom>
        </p:spPr>
      </p:pic>
    </p:spTree>
    <p:extLst>
      <p:ext uri="{BB962C8B-B14F-4D97-AF65-F5344CB8AC3E}">
        <p14:creationId xmlns:p14="http://schemas.microsoft.com/office/powerpoint/2010/main" val="24806030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277586" y="424543"/>
            <a:ext cx="3332843" cy="1750786"/>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Aft>
                <a:spcPts val="0"/>
              </a:spcAft>
            </a:pPr>
            <a:r>
              <a:rPr lang="en-GB" sz="2400" dirty="0" smtClean="0">
                <a:effectLst/>
                <a:latin typeface="Calibri" panose="020F0502020204030204" pitchFamily="34" charset="0"/>
                <a:ea typeface="Calibri" panose="020F0502020204030204" pitchFamily="34" charset="0"/>
                <a:cs typeface="Times New Roman" panose="02020603050405020304" pitchFamily="18" charset="0"/>
              </a:rPr>
              <a:t>Assessing and advocating for identified needs within communities</a:t>
            </a:r>
            <a:endParaRPr lang="en-GB" sz="20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ounded Rectangle 5"/>
          <p:cNvSpPr/>
          <p:nvPr/>
        </p:nvSpPr>
        <p:spPr>
          <a:xfrm>
            <a:off x="4250871" y="2608943"/>
            <a:ext cx="3292928" cy="1734457"/>
          </a:xfrm>
          <a:prstGeom prst="roundRect">
            <a:avLst/>
          </a:prstGeom>
          <a:solidFill>
            <a:srgbClr val="5134F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Aft>
                <a:spcPts val="0"/>
              </a:spcAft>
            </a:pPr>
            <a:r>
              <a:rPr lang="en-GB" sz="2400" dirty="0" smtClean="0">
                <a:effectLst/>
                <a:latin typeface="Calibri" panose="020F0502020204030204" pitchFamily="34" charset="0"/>
                <a:ea typeface="Calibri" panose="020F0502020204030204" pitchFamily="34" charset="0"/>
                <a:cs typeface="Times New Roman" panose="02020603050405020304" pitchFamily="18" charset="0"/>
              </a:rPr>
              <a:t>Supporting local people to agree what action is needed</a:t>
            </a:r>
            <a:endParaRPr lang="en-GB" sz="20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ounded Rectangle 6"/>
          <p:cNvSpPr/>
          <p:nvPr/>
        </p:nvSpPr>
        <p:spPr>
          <a:xfrm>
            <a:off x="4249058" y="411843"/>
            <a:ext cx="3311071" cy="1727200"/>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Aft>
                <a:spcPts val="0"/>
              </a:spcAft>
            </a:pPr>
            <a:r>
              <a:rPr lang="en-GB" sz="2400" dirty="0" smtClean="0">
                <a:effectLst/>
                <a:latin typeface="Calibri" panose="020F0502020204030204" pitchFamily="34" charset="0"/>
                <a:ea typeface="Calibri" panose="020F0502020204030204" pitchFamily="34" charset="0"/>
                <a:cs typeface="Times New Roman" panose="02020603050405020304" pitchFamily="18" charset="0"/>
              </a:rPr>
              <a:t>Engaging with local initiatives within the district </a:t>
            </a:r>
            <a:endParaRPr lang="en-GB" sz="20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Rounded Rectangle 7"/>
          <p:cNvSpPr/>
          <p:nvPr/>
        </p:nvSpPr>
        <p:spPr>
          <a:xfrm>
            <a:off x="8196943" y="4735286"/>
            <a:ext cx="3325586" cy="1687286"/>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Aft>
                <a:spcPts val="0"/>
              </a:spcAft>
            </a:pPr>
            <a:r>
              <a:rPr lang="en-GB" sz="2400" dirty="0" smtClean="0">
                <a:effectLst/>
                <a:latin typeface="Calibri" panose="020F0502020204030204" pitchFamily="34" charset="0"/>
                <a:ea typeface="Calibri" panose="020F0502020204030204" pitchFamily="34" charset="0"/>
                <a:cs typeface="Times New Roman" panose="02020603050405020304" pitchFamily="18" charset="0"/>
              </a:rPr>
              <a:t>Developing their own personal networks in order to understand the local community</a:t>
            </a:r>
            <a:endParaRPr lang="en-GB" sz="20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Rounded Rectangle 8"/>
          <p:cNvSpPr/>
          <p:nvPr/>
        </p:nvSpPr>
        <p:spPr>
          <a:xfrm>
            <a:off x="261259" y="2579914"/>
            <a:ext cx="3343729" cy="1730829"/>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Aft>
                <a:spcPts val="0"/>
              </a:spcAft>
            </a:pPr>
            <a:r>
              <a:rPr lang="en-GB" sz="2400" dirty="0" smtClean="0">
                <a:effectLst/>
                <a:latin typeface="Calibri" panose="020F0502020204030204" pitchFamily="34" charset="0"/>
                <a:ea typeface="Calibri" panose="020F0502020204030204" pitchFamily="34" charset="0"/>
                <a:cs typeface="Times New Roman" panose="02020603050405020304" pitchFamily="18" charset="0"/>
              </a:rPr>
              <a:t>Developing the capacity of organisations to respond to identified needs</a:t>
            </a:r>
            <a:endParaRPr lang="en-GB" sz="20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Rounded Rectangle 9"/>
          <p:cNvSpPr/>
          <p:nvPr/>
        </p:nvSpPr>
        <p:spPr>
          <a:xfrm>
            <a:off x="8166100" y="2601686"/>
            <a:ext cx="3312885" cy="1692729"/>
          </a:xfrm>
          <a:prstGeom prst="roundRect">
            <a:avLst/>
          </a:prstGeom>
          <a:solidFill>
            <a:srgbClr val="9B730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Aft>
                <a:spcPts val="0"/>
              </a:spcAft>
            </a:pPr>
            <a:r>
              <a:rPr lang="en-GB" sz="2400" dirty="0" smtClean="0">
                <a:effectLst/>
                <a:latin typeface="Calibri" panose="020F0502020204030204" pitchFamily="34" charset="0"/>
                <a:ea typeface="Calibri" panose="020F0502020204030204" pitchFamily="34" charset="0"/>
                <a:cs typeface="Times New Roman" panose="02020603050405020304" pitchFamily="18" charset="0"/>
              </a:rPr>
              <a:t>Referring new community groups onto Momentum Norfolk for ongoing support</a:t>
            </a:r>
            <a:endParaRPr lang="en-GB" sz="20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ounded Rectangle 10"/>
          <p:cNvSpPr/>
          <p:nvPr/>
        </p:nvSpPr>
        <p:spPr>
          <a:xfrm>
            <a:off x="4267200" y="4731657"/>
            <a:ext cx="3260272" cy="1718128"/>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Aft>
                <a:spcPts val="0"/>
              </a:spcAft>
            </a:pPr>
            <a:r>
              <a:rPr lang="en-GB" sz="2400" dirty="0" smtClean="0">
                <a:effectLst/>
                <a:latin typeface="Calibri" panose="020F0502020204030204" pitchFamily="34" charset="0"/>
                <a:ea typeface="Calibri" panose="020F0502020204030204" pitchFamily="34" charset="0"/>
                <a:cs typeface="Times New Roman" panose="02020603050405020304" pitchFamily="18" charset="0"/>
              </a:rPr>
              <a:t>Providing information, advice and guidance to families on where to go for help and support</a:t>
            </a:r>
            <a:endParaRPr lang="en-GB" sz="20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ounded Rectangle 11"/>
          <p:cNvSpPr/>
          <p:nvPr/>
        </p:nvSpPr>
        <p:spPr>
          <a:xfrm>
            <a:off x="8193316" y="384629"/>
            <a:ext cx="3302000" cy="1770742"/>
          </a:xfrm>
          <a:prstGeom prst="roundRect">
            <a:avLst/>
          </a:prstGeom>
          <a:solidFill>
            <a:srgbClr val="12018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Aft>
                <a:spcPts val="0"/>
              </a:spcAft>
            </a:pPr>
            <a:r>
              <a:rPr lang="en-GB" sz="2400" dirty="0" smtClean="0">
                <a:effectLst/>
                <a:latin typeface="Calibri" panose="020F0502020204030204" pitchFamily="34" charset="0"/>
                <a:ea typeface="Calibri" panose="020F0502020204030204" pitchFamily="34" charset="0"/>
                <a:cs typeface="Times New Roman" panose="02020603050405020304" pitchFamily="18" charset="0"/>
              </a:rPr>
              <a:t>Working with partners to facilitate volunteer recruitment</a:t>
            </a:r>
            <a:endParaRPr lang="en-GB" sz="20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Rounded Rectangle 12"/>
          <p:cNvSpPr/>
          <p:nvPr/>
        </p:nvSpPr>
        <p:spPr>
          <a:xfrm>
            <a:off x="261257" y="4697183"/>
            <a:ext cx="3347357" cy="1768929"/>
          </a:xfrm>
          <a:prstGeom prst="roundRect">
            <a:avLst/>
          </a:prstGeom>
          <a:solidFill>
            <a:srgbClr val="7A003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Aft>
                <a:spcPts val="0"/>
              </a:spcAft>
            </a:pPr>
            <a:r>
              <a:rPr lang="en-GB" sz="2400" dirty="0" smtClean="0">
                <a:effectLst/>
                <a:latin typeface="Calibri" panose="020F0502020204030204" pitchFamily="34" charset="0"/>
                <a:ea typeface="Calibri" panose="020F0502020204030204" pitchFamily="34" charset="0"/>
                <a:cs typeface="Times New Roman" panose="02020603050405020304" pitchFamily="18" charset="0"/>
              </a:rPr>
              <a:t>Collecting, collating and presenting data to inform community development</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28677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rot="19286922">
            <a:off x="2949264" y="1310564"/>
            <a:ext cx="3438659" cy="1429555"/>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chemeClr val="accent5">
                    <a:lumMod val="50000"/>
                  </a:schemeClr>
                </a:solidFill>
              </a:rPr>
              <a:t>YABs</a:t>
            </a:r>
            <a:endParaRPr lang="en-GB" sz="2400" b="1" dirty="0">
              <a:solidFill>
                <a:schemeClr val="accent5">
                  <a:lumMod val="50000"/>
                </a:schemeClr>
              </a:solidFill>
            </a:endParaRPr>
          </a:p>
        </p:txBody>
      </p:sp>
      <p:sp>
        <p:nvSpPr>
          <p:cNvPr id="5" name="Oval 4"/>
          <p:cNvSpPr/>
          <p:nvPr/>
        </p:nvSpPr>
        <p:spPr>
          <a:xfrm rot="1843003">
            <a:off x="8240333" y="1012202"/>
            <a:ext cx="3438659" cy="1429555"/>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accent5">
                    <a:lumMod val="50000"/>
                  </a:schemeClr>
                </a:solidFill>
              </a:rPr>
              <a:t>c</a:t>
            </a:r>
            <a:r>
              <a:rPr lang="en-GB" sz="2400" b="1" dirty="0" smtClean="0">
                <a:solidFill>
                  <a:schemeClr val="accent5">
                    <a:lumMod val="50000"/>
                  </a:schemeClr>
                </a:solidFill>
              </a:rPr>
              <a:t>ommunity capacity coordinators</a:t>
            </a:r>
            <a:endParaRPr lang="en-GB" sz="2400" b="1" dirty="0">
              <a:solidFill>
                <a:schemeClr val="accent5">
                  <a:lumMod val="50000"/>
                </a:schemeClr>
              </a:solidFill>
            </a:endParaRPr>
          </a:p>
        </p:txBody>
      </p:sp>
      <p:sp>
        <p:nvSpPr>
          <p:cNvPr id="6" name="Oval 5"/>
          <p:cNvSpPr/>
          <p:nvPr/>
        </p:nvSpPr>
        <p:spPr>
          <a:xfrm rot="4359297">
            <a:off x="2301024" y="3624467"/>
            <a:ext cx="3438659" cy="1429555"/>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chemeClr val="accent5">
                    <a:lumMod val="50000"/>
                  </a:schemeClr>
                </a:solidFill>
              </a:rPr>
              <a:t>plus..?</a:t>
            </a:r>
            <a:endParaRPr lang="en-GB" sz="2400" b="1" dirty="0">
              <a:solidFill>
                <a:schemeClr val="accent5">
                  <a:lumMod val="50000"/>
                </a:schemeClr>
              </a:solidFill>
            </a:endParaRPr>
          </a:p>
        </p:txBody>
      </p:sp>
      <p:sp>
        <p:nvSpPr>
          <p:cNvPr id="7" name="Oval 6"/>
          <p:cNvSpPr/>
          <p:nvPr/>
        </p:nvSpPr>
        <p:spPr>
          <a:xfrm rot="475616">
            <a:off x="4179196" y="5167788"/>
            <a:ext cx="3438659" cy="1429555"/>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chemeClr val="accent5">
                    <a:lumMod val="50000"/>
                  </a:schemeClr>
                </a:solidFill>
              </a:rPr>
              <a:t>Voluntary Norfolk</a:t>
            </a:r>
            <a:endParaRPr lang="en-GB" sz="2400" b="1" dirty="0">
              <a:solidFill>
                <a:schemeClr val="accent5">
                  <a:lumMod val="50000"/>
                </a:schemeClr>
              </a:solidFill>
            </a:endParaRPr>
          </a:p>
        </p:txBody>
      </p:sp>
      <p:sp>
        <p:nvSpPr>
          <p:cNvPr id="8" name="Oval 7"/>
          <p:cNvSpPr/>
          <p:nvPr/>
        </p:nvSpPr>
        <p:spPr>
          <a:xfrm rot="21012201">
            <a:off x="7119870" y="5146321"/>
            <a:ext cx="3438659" cy="1429555"/>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chemeClr val="accent5">
                    <a:lumMod val="50000"/>
                  </a:schemeClr>
                </a:solidFill>
              </a:rPr>
              <a:t>Community Action </a:t>
            </a:r>
            <a:r>
              <a:rPr lang="en-GB" sz="2400" b="1" dirty="0">
                <a:solidFill>
                  <a:schemeClr val="accent5">
                    <a:lumMod val="50000"/>
                  </a:schemeClr>
                </a:solidFill>
              </a:rPr>
              <a:t>N</a:t>
            </a:r>
            <a:r>
              <a:rPr lang="en-GB" sz="2400" b="1" dirty="0" smtClean="0">
                <a:solidFill>
                  <a:schemeClr val="accent5">
                    <a:lumMod val="50000"/>
                  </a:schemeClr>
                </a:solidFill>
              </a:rPr>
              <a:t>orfolk</a:t>
            </a:r>
            <a:endParaRPr lang="en-GB" sz="2400" b="1" dirty="0">
              <a:solidFill>
                <a:schemeClr val="accent5">
                  <a:lumMod val="50000"/>
                </a:schemeClr>
              </a:solidFill>
            </a:endParaRPr>
          </a:p>
        </p:txBody>
      </p:sp>
      <p:sp>
        <p:nvSpPr>
          <p:cNvPr id="9" name="Oval 8"/>
          <p:cNvSpPr/>
          <p:nvPr/>
        </p:nvSpPr>
        <p:spPr>
          <a:xfrm rot="17322574">
            <a:off x="9010920" y="3315375"/>
            <a:ext cx="3438659" cy="1429555"/>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chemeClr val="accent5">
                    <a:lumMod val="50000"/>
                  </a:schemeClr>
                </a:solidFill>
              </a:rPr>
              <a:t>Momentum </a:t>
            </a:r>
          </a:p>
          <a:p>
            <a:pPr algn="ctr"/>
            <a:r>
              <a:rPr lang="en-GB" sz="2400" b="1" dirty="0" smtClean="0">
                <a:solidFill>
                  <a:schemeClr val="accent5">
                    <a:lumMod val="50000"/>
                  </a:schemeClr>
                </a:solidFill>
              </a:rPr>
              <a:t>Norfolk</a:t>
            </a:r>
            <a:endParaRPr lang="en-GB" sz="2400" b="1" dirty="0">
              <a:solidFill>
                <a:schemeClr val="accent5">
                  <a:lumMod val="50000"/>
                </a:schemeClr>
              </a:solidFill>
            </a:endParaRPr>
          </a:p>
        </p:txBody>
      </p:sp>
      <p:sp>
        <p:nvSpPr>
          <p:cNvPr id="10" name="Oval 9"/>
          <p:cNvSpPr/>
          <p:nvPr/>
        </p:nvSpPr>
        <p:spPr>
          <a:xfrm>
            <a:off x="5589431" y="318891"/>
            <a:ext cx="3438659" cy="1429555"/>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accent5">
                    <a:lumMod val="50000"/>
                  </a:schemeClr>
                </a:solidFill>
              </a:rPr>
              <a:t>d</a:t>
            </a:r>
            <a:r>
              <a:rPr lang="en-GB" sz="2400" b="1" dirty="0" smtClean="0">
                <a:solidFill>
                  <a:schemeClr val="accent5">
                    <a:lumMod val="50000"/>
                  </a:schemeClr>
                </a:solidFill>
              </a:rPr>
              <a:t>istrict, town &amp; parish councils</a:t>
            </a:r>
            <a:endParaRPr lang="en-GB" sz="2400" b="1" dirty="0">
              <a:solidFill>
                <a:schemeClr val="accent5">
                  <a:lumMod val="50000"/>
                </a:schemeClr>
              </a:solidFill>
            </a:endParaRPr>
          </a:p>
        </p:txBody>
      </p:sp>
      <p:sp>
        <p:nvSpPr>
          <p:cNvPr id="11" name="5-Point Star 10"/>
          <p:cNvSpPr/>
          <p:nvPr/>
        </p:nvSpPr>
        <p:spPr>
          <a:xfrm>
            <a:off x="5190185" y="1941628"/>
            <a:ext cx="4353060" cy="3090930"/>
          </a:xfrm>
          <a:prstGeom prst="star5">
            <a:avLst/>
          </a:prstGeom>
          <a:solidFill>
            <a:srgbClr val="7A17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bg1"/>
                </a:solidFill>
              </a:rPr>
              <a:t>Identified community</a:t>
            </a:r>
          </a:p>
          <a:p>
            <a:pPr algn="ctr"/>
            <a:r>
              <a:rPr lang="en-GB" b="1" dirty="0" smtClean="0">
                <a:solidFill>
                  <a:schemeClr val="bg1"/>
                </a:solidFill>
              </a:rPr>
              <a:t>development need</a:t>
            </a:r>
            <a:endParaRPr lang="en-GB" b="1" dirty="0">
              <a:solidFill>
                <a:schemeClr val="bg1"/>
              </a:solidFill>
            </a:endParaRPr>
          </a:p>
        </p:txBody>
      </p:sp>
      <p:sp>
        <p:nvSpPr>
          <p:cNvPr id="12" name="TextBox 11"/>
          <p:cNvSpPr txBox="1"/>
          <p:nvPr/>
        </p:nvSpPr>
        <p:spPr>
          <a:xfrm>
            <a:off x="187507" y="3369775"/>
            <a:ext cx="3323135" cy="3170099"/>
          </a:xfrm>
          <a:prstGeom prst="rect">
            <a:avLst/>
          </a:prstGeom>
          <a:noFill/>
        </p:spPr>
        <p:txBody>
          <a:bodyPr wrap="square" rtlCol="0">
            <a:spAutoFit/>
          </a:bodyPr>
          <a:lstStyle/>
          <a:p>
            <a:r>
              <a:rPr lang="en-GB" sz="4000" dirty="0" smtClean="0"/>
              <a:t>How our community </a:t>
            </a:r>
          </a:p>
          <a:p>
            <a:r>
              <a:rPr lang="en-GB" sz="4000" dirty="0"/>
              <a:t>d</a:t>
            </a:r>
            <a:r>
              <a:rPr lang="en-GB" sz="4000" dirty="0" smtClean="0"/>
              <a:t>evelopment activity </a:t>
            </a:r>
          </a:p>
          <a:p>
            <a:r>
              <a:rPr lang="en-GB" sz="4000" dirty="0"/>
              <a:t>i</a:t>
            </a:r>
            <a:r>
              <a:rPr lang="en-GB" sz="4000" dirty="0" smtClean="0"/>
              <a:t>s coordinated </a:t>
            </a:r>
          </a:p>
        </p:txBody>
      </p:sp>
    </p:spTree>
    <p:extLst>
      <p:ext uri="{BB962C8B-B14F-4D97-AF65-F5344CB8AC3E}">
        <p14:creationId xmlns:p14="http://schemas.microsoft.com/office/powerpoint/2010/main" val="16445664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7371" y="1451428"/>
            <a:ext cx="4470400" cy="3365500"/>
          </a:xfrm>
        </p:spPr>
        <p:txBody>
          <a:bodyPr>
            <a:normAutofit/>
          </a:bodyPr>
          <a:lstStyle/>
          <a:p>
            <a:r>
              <a:rPr lang="en-GB" sz="4800" b="1" dirty="0" smtClean="0"/>
              <a:t>5-19 outreach practitioners</a:t>
            </a:r>
            <a:endParaRPr lang="en-GB" sz="48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80742" y="1592942"/>
            <a:ext cx="5991225" cy="4938222"/>
          </a:xfrm>
          <a:prstGeom prst="rect">
            <a:avLst/>
          </a:prstGeom>
        </p:spPr>
      </p:pic>
    </p:spTree>
    <p:extLst>
      <p:ext uri="{BB962C8B-B14F-4D97-AF65-F5344CB8AC3E}">
        <p14:creationId xmlns:p14="http://schemas.microsoft.com/office/powerpoint/2010/main" val="12415403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55171" y="440871"/>
            <a:ext cx="11266715" cy="5845629"/>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t>To engage with hard to reach young people, both individually and in group sessions, in a range of locations in the local community &amp; where necessary </a:t>
            </a:r>
            <a:r>
              <a:rPr lang="en-GB" sz="4800" dirty="0" smtClean="0"/>
              <a:t>via home </a:t>
            </a:r>
            <a:r>
              <a:rPr lang="en-GB" sz="4800" dirty="0"/>
              <a:t>visits. </a:t>
            </a:r>
          </a:p>
        </p:txBody>
      </p:sp>
    </p:spTree>
    <p:extLst>
      <p:ext uri="{BB962C8B-B14F-4D97-AF65-F5344CB8AC3E}">
        <p14:creationId xmlns:p14="http://schemas.microsoft.com/office/powerpoint/2010/main" val="35241456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971801" y="424542"/>
            <a:ext cx="6433458" cy="5845629"/>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t>targeted</a:t>
            </a:r>
          </a:p>
          <a:p>
            <a:pPr algn="ctr"/>
            <a:r>
              <a:rPr lang="en-GB" sz="4800" dirty="0" smtClean="0"/>
              <a:t>focused</a:t>
            </a:r>
          </a:p>
          <a:p>
            <a:pPr algn="ctr"/>
            <a:r>
              <a:rPr lang="en-GB" sz="4800" dirty="0"/>
              <a:t>s</a:t>
            </a:r>
            <a:r>
              <a:rPr lang="en-GB" sz="4800" dirty="0" smtClean="0"/>
              <a:t>upport </a:t>
            </a:r>
          </a:p>
          <a:p>
            <a:pPr algn="ctr"/>
            <a:r>
              <a:rPr lang="en-GB" sz="4800" dirty="0" smtClean="0"/>
              <a:t>working with  </a:t>
            </a:r>
          </a:p>
          <a:p>
            <a:pPr algn="ctr"/>
            <a:r>
              <a:rPr lang="en-GB" sz="4800" dirty="0" smtClean="0"/>
              <a:t>specific </a:t>
            </a:r>
          </a:p>
          <a:p>
            <a:pPr algn="ctr"/>
            <a:r>
              <a:rPr lang="en-GB" sz="4800" dirty="0" smtClean="0"/>
              <a:t>individuals and groups</a:t>
            </a:r>
          </a:p>
          <a:p>
            <a:pPr algn="ctr"/>
            <a:r>
              <a:rPr lang="en-GB" sz="4800" dirty="0" smtClean="0"/>
              <a:t> </a:t>
            </a:r>
            <a:endParaRPr lang="en-GB" sz="4800" dirty="0"/>
          </a:p>
        </p:txBody>
      </p:sp>
    </p:spTree>
    <p:extLst>
      <p:ext uri="{BB962C8B-B14F-4D97-AF65-F5344CB8AC3E}">
        <p14:creationId xmlns:p14="http://schemas.microsoft.com/office/powerpoint/2010/main" val="23829674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ular Callout 3"/>
          <p:cNvSpPr/>
          <p:nvPr/>
        </p:nvSpPr>
        <p:spPr>
          <a:xfrm>
            <a:off x="163286" y="293915"/>
            <a:ext cx="5927272" cy="5878286"/>
          </a:xfrm>
          <a:prstGeom prst="wedgeRoundRectCallout">
            <a:avLst>
              <a:gd name="adj1" fmla="val -43997"/>
              <a:gd name="adj2" fmla="val 70221"/>
              <a:gd name="adj3" fmla="val 16667"/>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t>Our outreach practitioners are focused on ‘Charlie’ </a:t>
            </a:r>
          </a:p>
          <a:p>
            <a:pPr algn="ctr"/>
            <a:endParaRPr lang="en-GB" sz="2800" dirty="0" smtClean="0"/>
          </a:p>
          <a:p>
            <a:pPr algn="ctr"/>
            <a:r>
              <a:rPr lang="en-GB" sz="2800" i="1" dirty="0" smtClean="0"/>
              <a:t>– building a relationship that enables us to understand their needs and to work with them, their family and friends  to improve their outcomes.  It requires the outreach practitioner to also work with a range of agencies so that ‘Charlie’ can access the support that they need. </a:t>
            </a:r>
            <a:endParaRPr lang="en-GB" sz="2800" i="1" dirty="0"/>
          </a:p>
        </p:txBody>
      </p:sp>
      <p:sp>
        <p:nvSpPr>
          <p:cNvPr id="5" name="Rounded Rectangular Callout 4"/>
          <p:cNvSpPr/>
          <p:nvPr/>
        </p:nvSpPr>
        <p:spPr>
          <a:xfrm>
            <a:off x="6117771" y="364672"/>
            <a:ext cx="5927272" cy="5878286"/>
          </a:xfrm>
          <a:prstGeom prst="wedgeRoundRectCallout">
            <a:avLst>
              <a:gd name="adj1" fmla="val 40576"/>
              <a:gd name="adj2" fmla="val 71610"/>
              <a:gd name="adj3" fmla="val 16667"/>
            </a:avLst>
          </a:prstGeom>
          <a:solidFill>
            <a:srgbClr val="7A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t>Our community capacity coordinators are focused on individuals &amp; groups like ‘Charlie’ </a:t>
            </a:r>
          </a:p>
          <a:p>
            <a:pPr algn="ctr"/>
            <a:endParaRPr lang="en-GB" sz="2800" dirty="0" smtClean="0"/>
          </a:p>
          <a:p>
            <a:pPr algn="ctr"/>
            <a:r>
              <a:rPr lang="en-GB" sz="2800" i="1" dirty="0" smtClean="0"/>
              <a:t>– </a:t>
            </a:r>
            <a:r>
              <a:rPr lang="en-GB" sz="2800" i="1" dirty="0" smtClean="0">
                <a:effectLst/>
                <a:ea typeface="Times New Roman" panose="02020603050405020304" pitchFamily="18" charset="0"/>
                <a:cs typeface="Times New Roman" panose="02020603050405020304" pitchFamily="18" charset="0"/>
              </a:rPr>
              <a:t>working with local organisations who directly deliver services to families identified as needing early help. This requires them to develop partnerships with community leaders and groups, helping build their capacity to provide support in line with our priorities</a:t>
            </a:r>
            <a:r>
              <a:rPr lang="en-GB" sz="2800" i="1" dirty="0" smtClean="0"/>
              <a:t>. </a:t>
            </a:r>
            <a:endParaRPr lang="en-GB" sz="2800" i="1" dirty="0"/>
          </a:p>
        </p:txBody>
      </p:sp>
    </p:spTree>
    <p:extLst>
      <p:ext uri="{BB962C8B-B14F-4D97-AF65-F5344CB8AC3E}">
        <p14:creationId xmlns:p14="http://schemas.microsoft.com/office/powerpoint/2010/main" val="20049869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TotalTime>
  <Words>295</Words>
  <Application>Microsoft Office PowerPoint</Application>
  <PresentationFormat>Custom</PresentationFormat>
  <Paragraphs>39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Understanding some of the new early help roles within Children’s Services   March 2016</vt:lpstr>
      <vt:lpstr>PowerPoint Presentation</vt:lpstr>
      <vt:lpstr>community capacity coordinators</vt:lpstr>
      <vt:lpstr>PowerPoint Presentation</vt:lpstr>
      <vt:lpstr>PowerPoint Presentation</vt:lpstr>
      <vt:lpstr>5-19 outreach practitioners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Eyres, Tim</dc:creator>
  <cp:lastModifiedBy>Jess Dillon</cp:lastModifiedBy>
  <cp:revision>9</cp:revision>
  <dcterms:created xsi:type="dcterms:W3CDTF">2016-03-07T11:20:05Z</dcterms:created>
  <dcterms:modified xsi:type="dcterms:W3CDTF">2016-03-08T09:21:10Z</dcterms:modified>
</cp:coreProperties>
</file>