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56" r:id="rId4"/>
    <p:sldId id="271" r:id="rId5"/>
    <p:sldId id="269" r:id="rId6"/>
    <p:sldId id="270" r:id="rId7"/>
    <p:sldId id="272" r:id="rId8"/>
    <p:sldId id="276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BEC2E-BD43-43E9-A80F-DD5F3055702F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F46C4-1D75-46D3-B94D-870A77B2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8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76F5D-AEE5-4DDB-9E53-031DD4C57D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1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GB" sz="10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F998-5995-41F5-9F3F-92EF6C8DEEB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7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D18EB-4545-4063-AD4A-6099E8F19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6989B0-8EE4-4A54-876E-602932B30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0EFEED-6DE9-4F7C-893C-606099DE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830194-3FFB-46D3-83D4-BF3A3B98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0E5E97-2474-40B3-8322-CA033A0F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8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E586C-ABFB-4438-853F-F4240E22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92DE93-56D6-4113-9EBD-ABF2F78D5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E5828F-92CD-48A4-9205-397FCB36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62BA57-6C71-4117-81EE-FC250A75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5EBA1C-439A-440B-952C-E12D7459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8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A39EFD-2288-4485-B77F-C360469FA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3F04C3-C1E1-443F-9476-D382197A2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E87582-9694-49BF-9ABD-12AB5E0C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909539-B9E8-4658-A42D-657D5DDD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28F5E4-1EE0-428D-A5FD-229C1A8E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6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99841E-0C25-4C6A-8D5F-1142753F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9F392E-59C2-45FB-912E-EC8768A13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06BC61-82FA-423C-ACD2-C6FC532C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BD4F93-4ACD-45BE-8A06-0C468C01E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005C8F-BE72-4BC7-8B32-5A0A293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9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64BD8-CEB0-47C3-A15C-6FBEFE7A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7493F0-7CA0-4CE1-B82A-C4BA002B8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B207E7-0D2D-4212-A6CC-C1598175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0599B-B57C-4C0B-B4B4-21712BA7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AD034C-0863-4AA0-B146-63CA73A6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5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13639-5E4F-4800-AD30-D4C8371B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EFC886-4D37-4669-8E6C-53CEC3918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7199E7-19BD-4235-A0D2-DC34860C5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26C9F9-36E4-47B7-AEB6-3756333E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862525-5FCD-4A90-93A6-87D6E1CFD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A79DB3-8C48-40CC-972D-0291B50B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5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219DD9-2041-4B33-8A7D-632242C0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24F5B5-CBE0-448A-B601-09EBF3E92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519022-01C8-4EA6-BF0F-DB6F1C9BC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95CF65-BDA5-41CD-89BD-2B7DCAF39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749841B-BF41-424B-AC05-E677FCAAE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26BD253-DD9D-48D1-978B-A8203C7E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C930F6-863A-4B1C-80E3-C12E495F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7C3758C-B221-4769-8461-92E4D700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9C718-C10C-4989-A15D-4D463977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51A72F-B0D4-4422-A9BE-D99FCC34C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EE41D8-7C5A-418E-8297-807540782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68F5F3-84EA-4EF3-B5E6-E996DAB1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3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78C2CE7-0F92-4776-9BF1-805E1F59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65C7DBF-1CD2-4BB5-8ABB-8C58DF74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C1BC92-6842-42D3-A29D-B54C603D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6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1CB431-1520-4421-B5E7-04270D5D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3A37B0-7DC6-49A4-99FF-4E952479F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512D79-BC0A-4100-9CD4-567DE047A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18FECB-F680-4C01-BACC-B2B2B1CC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44AB84-03D1-4E68-AAF2-A2C5A8F3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AA16AF-EC1A-4C55-B629-07109E1B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8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57AF06-C3D1-4126-A906-048CDF7C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788891E-13F0-4445-B8DF-2D7F77015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BC69B8-8E52-44F0-A10B-60F4C97F3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D2FFD1-8236-492C-9D67-3C3207CC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8C1CBA-CE9C-4C43-B1FC-73F2ACE6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713BF5-DDFF-4C4C-AC3F-57225DF6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1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F70FC75-638C-472F-9747-41E5173B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68691C-DE89-4B01-9879-7A2D47C11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2D3193-F278-4D86-8A8E-AA4694406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09-3518-4F0D-94A4-8D87F3ECE8D9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F6CFCF-B6EE-496B-A3B3-AE0A34F67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39757-72BD-40DF-8E4B-60DB21B28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DDB4-5C5A-4FAC-8740-15E0F9B5B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9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hyperlink" Target="http://www.google.co.uk/url?sa=i&amp;rct=j&amp;q=&amp;esrc=s&amp;source=images&amp;cd=&amp;cad=rja&amp;uact=8&amp;ved=0ahUKEwj_w8Co4OzUAhXNLFAKHbuAC-QQjRwIBw&amp;url=http://www.clipartpanda.com/categories/person-clip-art-free&amp;psig=AFQjCNGF2a0OfNJfKj77g4p4lOKHBZxDWQ&amp;ust=1499158893834126" TargetMode="External"/><Relationship Id="rId7" Type="http://schemas.openxmlformats.org/officeDocument/2006/relationships/hyperlink" Target="http://www.google.co.uk/url?sa=i&amp;rct=j&amp;q=&amp;esrc=s&amp;source=images&amp;cd=&amp;ved=0ahUKEwiIpu644ezUAhXNalAKHYEiCGwQjRwIBw&amp;url=http://www.clipartpanda.com/categories/person-clip-art-free&amp;psig=AFQjCNFD1MaJJBRHqGqC8cqbdxJFDbnIdA&amp;ust=1499159221638529" TargetMode="Externa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hyperlink" Target="http://www.clipartpanda.com/categories/person-symbol-clip-art" TargetMode="External"/><Relationship Id="rId10" Type="http://schemas.openxmlformats.org/officeDocument/2006/relationships/hyperlink" Target="http://www.google.co.uk/url?sa=i&amp;rct=j&amp;q=&amp;esrc=s&amp;source=images&amp;cd=&amp;cad=rja&amp;uact=8&amp;ved=0ahUKEwiM4q_u4OzUAhUGaFAKHUsrBOMQjRwIBw&amp;url=http://eegguanwang.net/clipart-of-mobile-phone.html&amp;psig=AFQjCNFwjLo_-NzhB5Bzs-K5SHTt3DXyLw&amp;ust=1499158964388300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CE-YOT@norfolk.gov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policeandprevention.org.uk/sites/default/files/Guidance%20App%20Language%20Toolk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6297" y="2128129"/>
            <a:ext cx="8689976" cy="1494369"/>
          </a:xfrm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rgbClr val="06878A"/>
                </a:solidFill>
              </a:rPr>
              <a:t>Child Criminal Exploitation</a:t>
            </a:r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r>
              <a:rPr lang="en-GB" dirty="0">
                <a:solidFill>
                  <a:srgbClr val="06878A"/>
                </a:solidFill>
              </a:rPr>
              <a:t>(CCE)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192" y="2118169"/>
            <a:ext cx="8689976" cy="2961407"/>
          </a:xfrm>
        </p:spPr>
        <p:txBody>
          <a:bodyPr>
            <a:normAutofit/>
          </a:bodyPr>
          <a:lstStyle/>
          <a:p>
            <a:endParaRPr lang="en-GB" sz="3600" dirty="0">
              <a:solidFill>
                <a:srgbClr val="06878A"/>
              </a:solidFill>
            </a:endParaRPr>
          </a:p>
          <a:p>
            <a:pPr>
              <a:lnSpc>
                <a:spcPct val="100000"/>
              </a:lnSpc>
            </a:pPr>
            <a:endParaRPr lang="en-GB" sz="3600" cap="none" dirty="0">
              <a:solidFill>
                <a:srgbClr val="06878A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3600" cap="none" dirty="0">
                <a:solidFill>
                  <a:srgbClr val="06878A"/>
                </a:solidFill>
              </a:rPr>
              <a:t>County Lines</a:t>
            </a:r>
          </a:p>
          <a:p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956" y="5183599"/>
            <a:ext cx="2345667" cy="4726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8026" y="440157"/>
            <a:ext cx="3322608" cy="3718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5852" y="1002969"/>
            <a:ext cx="2154632" cy="627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F1820DE-877D-4B05-B226-6A60EF8017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359" y="4496108"/>
            <a:ext cx="777957" cy="11669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946BB1-7E17-4CEE-807D-4C61335C1D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359" y="5855302"/>
            <a:ext cx="3432345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A3158-BFDD-40A5-87E4-8C5DBC93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r>
              <a:rPr lang="en-GB" dirty="0">
                <a:solidFill>
                  <a:srgbClr val="06878A"/>
                </a:solidFill>
              </a:rPr>
              <a:t>What you should do if you think a child (or vulnerable adult) is at risk of criminal or sexual exploitation in Norfolk ?</a:t>
            </a:r>
            <a:br>
              <a:rPr lang="en-GB" dirty="0">
                <a:solidFill>
                  <a:srgbClr val="06878A"/>
                </a:solidFill>
              </a:rPr>
            </a:br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C9E30-E82A-49C1-B3C2-8CA017560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143"/>
            <a:ext cx="10515600" cy="4039819"/>
          </a:xfrm>
        </p:spPr>
        <p:txBody>
          <a:bodyPr>
            <a:normAutofit lnSpcReduction="10000"/>
          </a:bodyPr>
          <a:lstStyle/>
          <a:p>
            <a:pPr algn="ctr"/>
            <a:endParaRPr lang="en-GB" dirty="0">
              <a:solidFill>
                <a:srgbClr val="06878A"/>
              </a:solidFill>
            </a:endParaRPr>
          </a:p>
          <a:p>
            <a:pPr algn="ctr"/>
            <a:endParaRPr lang="en-GB" dirty="0">
              <a:solidFill>
                <a:srgbClr val="06878A"/>
              </a:solidFill>
            </a:endParaRPr>
          </a:p>
          <a:p>
            <a:pPr algn="ctr"/>
            <a:r>
              <a:rPr lang="en-GB" dirty="0">
                <a:solidFill>
                  <a:srgbClr val="06878A"/>
                </a:solidFill>
              </a:rPr>
              <a:t>Contact Norfolk’s Children’s Advice and Duty Service (CADS) on 0344 800 8021.</a:t>
            </a:r>
          </a:p>
          <a:p>
            <a:pPr algn="ctr"/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r>
              <a:rPr lang="en-GB" dirty="0">
                <a:solidFill>
                  <a:srgbClr val="06878A"/>
                </a:solidFill>
              </a:rPr>
              <a:t>Alternatively ring Norfolk Police by telephoning 101.  In an emergency always dial 999.</a:t>
            </a:r>
          </a:p>
          <a:p>
            <a:pPr algn="ctr"/>
            <a:r>
              <a:rPr lang="en-GB" dirty="0">
                <a:solidFill>
                  <a:srgbClr val="06878A"/>
                </a:solidFill>
              </a:rPr>
              <a:t/>
            </a:r>
            <a:br>
              <a:rPr lang="en-GB" dirty="0">
                <a:solidFill>
                  <a:srgbClr val="06878A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6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1703512" y="6381329"/>
            <a:ext cx="331236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endParaRPr lang="en-GB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4970" y="252954"/>
            <a:ext cx="6174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6878A"/>
                </a:solidFill>
              </a:rPr>
              <a:t>Typical County Line Model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3887" y="2156683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London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09599" y="2156683"/>
            <a:ext cx="9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Norfolk</a:t>
            </a:r>
          </a:p>
        </p:txBody>
      </p:sp>
      <p:sp>
        <p:nvSpPr>
          <p:cNvPr id="16" name="AutoShape 10" descr="Image result for person clipart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51" name="Picture 2" descr="Image result for person clip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13" y="4178741"/>
            <a:ext cx="609804" cy="71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" descr="Image result for person clipar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33" y="4987803"/>
            <a:ext cx="612341" cy="71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2" descr="Image result for person clipar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01" y="5818087"/>
            <a:ext cx="597095" cy="7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963798" y="4440386"/>
            <a:ext cx="352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Main Contact Controlling the “Line”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66638" y="5161830"/>
            <a:ext cx="308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“Runners” working for the Line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02655" y="5844204"/>
            <a:ext cx="344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Local Class A Drug User - Customer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78598" y="1241975"/>
            <a:ext cx="8296278" cy="3816424"/>
            <a:chOff x="561169" y="1124744"/>
            <a:chExt cx="8296278" cy="3816424"/>
          </a:xfrm>
        </p:grpSpPr>
        <p:pic>
          <p:nvPicPr>
            <p:cNvPr id="1026" name="Picture 2" descr="Image result for person clipart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169" y="2107300"/>
              <a:ext cx="1219608" cy="1430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6124" y="2517333"/>
              <a:ext cx="1031245" cy="1031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Group 16"/>
            <p:cNvGrpSpPr/>
            <p:nvPr/>
          </p:nvGrpSpPr>
          <p:grpSpPr>
            <a:xfrm>
              <a:off x="7503297" y="1412776"/>
              <a:ext cx="1354150" cy="2880320"/>
              <a:chOff x="7503297" y="1268760"/>
              <a:chExt cx="1354150" cy="2880320"/>
            </a:xfrm>
          </p:grpSpPr>
          <p:pic>
            <p:nvPicPr>
              <p:cNvPr id="1036" name="Picture 12" descr="Image result for person clipart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63337" y="1268760"/>
                <a:ext cx="597095" cy="709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12" descr="Image result for person clipart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1038" y="1978560"/>
                <a:ext cx="597095" cy="709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12" descr="Image result for person clipart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03297" y="1978560"/>
                <a:ext cx="597095" cy="709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12" descr="Image result for person clipart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63337" y="2719200"/>
                <a:ext cx="597095" cy="709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12" descr="Image result for person clipart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03297" y="3439280"/>
                <a:ext cx="597095" cy="709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12" descr="Image result for person clipart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60352" y="3439280"/>
                <a:ext cx="597095" cy="709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38" name="Picture 14" descr="Image result for person clipart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1124744"/>
              <a:ext cx="879510" cy="1030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4" descr="Image result for person clipart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3766764"/>
              <a:ext cx="879510" cy="1030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2722" y="1245627"/>
              <a:ext cx="1031245" cy="1031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2723" y="3909923"/>
              <a:ext cx="1031245" cy="1031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7828" y="1680630"/>
              <a:ext cx="426670" cy="4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6383" y="2395655"/>
              <a:ext cx="426670" cy="4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2405706"/>
              <a:ext cx="426670" cy="4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7828" y="3110680"/>
              <a:ext cx="426670" cy="4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6383" y="3804038"/>
              <a:ext cx="426670" cy="4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phone clipart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3804038"/>
              <a:ext cx="426670" cy="426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Left-Right Arrow 21"/>
            <p:cNvSpPr/>
            <p:nvPr/>
          </p:nvSpPr>
          <p:spPr>
            <a:xfrm>
              <a:off x="2500923" y="2796613"/>
              <a:ext cx="5002373" cy="484632"/>
            </a:xfrm>
            <a:prstGeom prst="leftRightArrow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prstClr val="black"/>
                  </a:solidFill>
                </a:rPr>
                <a:t>SMS/ Phone Calls</a:t>
              </a:r>
            </a:p>
          </p:txBody>
        </p:sp>
        <p:sp>
          <p:nvSpPr>
            <p:cNvPr id="45" name="Left-Right Arrow 44"/>
            <p:cNvSpPr/>
            <p:nvPr/>
          </p:nvSpPr>
          <p:spPr>
            <a:xfrm rot="19800000">
              <a:off x="2485899" y="2160045"/>
              <a:ext cx="1102706" cy="484632"/>
            </a:xfrm>
            <a:prstGeom prst="leftRightArrow">
              <a:avLst/>
            </a:prstGeom>
            <a:solidFill>
              <a:srgbClr val="008A3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8" name="Left-Right Arrow 47"/>
            <p:cNvSpPr/>
            <p:nvPr/>
          </p:nvSpPr>
          <p:spPr>
            <a:xfrm rot="1800000">
              <a:off x="2485899" y="3456189"/>
              <a:ext cx="1102706" cy="484632"/>
            </a:xfrm>
            <a:prstGeom prst="leftRightArrow">
              <a:avLst/>
            </a:prstGeom>
            <a:solidFill>
              <a:srgbClr val="008A3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48" name="Rectangle 2047"/>
            <p:cNvSpPr/>
            <p:nvPr/>
          </p:nvSpPr>
          <p:spPr>
            <a:xfrm rot="19669429">
              <a:off x="2472659" y="2236981"/>
              <a:ext cx="116249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50" b="1" dirty="0">
                  <a:solidFill>
                    <a:prstClr val="black"/>
                  </a:solidFill>
                </a:rPr>
                <a:t>SMS/ Phone Calls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 rot="1677269">
              <a:off x="2456003" y="3571547"/>
              <a:ext cx="116249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50" b="1" dirty="0">
                  <a:solidFill>
                    <a:prstClr val="black"/>
                  </a:solidFill>
                </a:rPr>
                <a:t>SMS/ Phone Calls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725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6BFA78-D27A-4174-8393-4861E1AB5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2147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5"/>
                </a:solidFill>
              </a:rPr>
              <a:t>CCE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B37981-18AC-4101-BABE-33F4587A9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5980"/>
            <a:ext cx="9144000" cy="3131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6878A"/>
              </a:buClr>
            </a:pPr>
            <a:r>
              <a:rPr lang="en-GB" i="1" cap="none" dirty="0">
                <a:solidFill>
                  <a:srgbClr val="06878A"/>
                </a:solidFill>
              </a:rPr>
              <a:t>Child Criminal Exploitation occurs where an individual or group takes advantage of an imbalance of power to coerce, control, manipulate or deceive a child or young person under the age of 18 into any criminal activity </a:t>
            </a:r>
          </a:p>
          <a:p>
            <a:pPr>
              <a:buClr>
                <a:srgbClr val="06878A"/>
              </a:buClr>
            </a:pPr>
            <a:r>
              <a:rPr lang="en-GB" i="1" cap="none" dirty="0">
                <a:solidFill>
                  <a:srgbClr val="06878A"/>
                </a:solidFill>
              </a:rPr>
              <a:t>- in exchange for something the victim needs or wants and/or</a:t>
            </a:r>
          </a:p>
          <a:p>
            <a:pPr>
              <a:buClr>
                <a:srgbClr val="06878A"/>
              </a:buClr>
            </a:pPr>
            <a:r>
              <a:rPr lang="en-GB" i="1" cap="none" dirty="0">
                <a:solidFill>
                  <a:srgbClr val="06878A"/>
                </a:solidFill>
              </a:rPr>
              <a:t>- for the financial or other advantage of the perpetrator or facilitator and/or</a:t>
            </a:r>
          </a:p>
          <a:p>
            <a:pPr>
              <a:buClr>
                <a:srgbClr val="06878A"/>
              </a:buClr>
            </a:pPr>
            <a:r>
              <a:rPr lang="en-GB" i="1" cap="none" dirty="0">
                <a:solidFill>
                  <a:srgbClr val="06878A"/>
                </a:solidFill>
              </a:rPr>
              <a:t>- through violence or the threat of violence.</a:t>
            </a:r>
          </a:p>
          <a:p>
            <a:pPr>
              <a:buClr>
                <a:srgbClr val="06878A"/>
              </a:buClr>
            </a:pPr>
            <a:r>
              <a:rPr lang="en-GB" i="1" cap="none" dirty="0">
                <a:solidFill>
                  <a:srgbClr val="06878A"/>
                </a:solidFill>
              </a:rPr>
              <a:t>The victim may have been criminally exploited even if the activity appears consensual. Child Criminal Exploitation does not always involve physical contact; it can also occur through the use of technology.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26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04091-A17F-408D-835B-A505ADE9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AF07E2-8E03-40E6-91A0-7E0E9A2D0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Absence of large amounts of cash. </a:t>
            </a:r>
          </a:p>
          <a:p>
            <a:r>
              <a:rPr lang="en-GB" dirty="0"/>
              <a:t>Young people’s bank accounts being used.</a:t>
            </a:r>
          </a:p>
          <a:p>
            <a:r>
              <a:rPr lang="en-GB" dirty="0"/>
              <a:t>Airbnb use increasing.</a:t>
            </a:r>
          </a:p>
          <a:p>
            <a:r>
              <a:rPr lang="en-GB" dirty="0"/>
              <a:t>Public transport still the major use for trafficking drugs/young people</a:t>
            </a:r>
          </a:p>
          <a:p>
            <a:r>
              <a:rPr lang="en-GB" dirty="0"/>
              <a:t>Nationally it appears that drug demand has not out stripped supply.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5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8C5C38-8FF9-409E-B1AC-6F517B2E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CCE team pilot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9B079D-4999-4265-91CE-9156B818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1. Raising awareness of CCE.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The team deliver CCE briefings across the county to a range of professionals</a:t>
            </a:r>
          </a:p>
          <a:p>
            <a:pPr lvl="0"/>
            <a:r>
              <a:rPr lang="en-US" b="1" dirty="0"/>
              <a:t>2. Consultation/advice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The CCE team offer consultations and advice to professionals working with or concerned about a young person potentially involved in CCE. The team can be contacted on 01603 679100 and ask for a member of the CCE team or email </a:t>
            </a:r>
            <a:r>
              <a:rPr lang="en-GB" u="sng" dirty="0">
                <a:hlinkClick r:id="rId2"/>
              </a:rPr>
              <a:t>CCE-YOT@norfolk.gov.uk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370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C3F45-1B60-491A-83BC-AF67A346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CCE team pilot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8555E0-EFDD-4F83-99DD-B4A5DE2A3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3. </a:t>
            </a:r>
            <a:r>
              <a:rPr lang="en-US" b="1" dirty="0"/>
              <a:t>Diversion/intervention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The CCE</a:t>
            </a:r>
            <a:r>
              <a:rPr lang="en-US" b="1" dirty="0"/>
              <a:t> </a:t>
            </a:r>
            <a:r>
              <a:rPr lang="en-US" dirty="0"/>
              <a:t>team develop ways of working that serve to protect young people already involved in CCE, violence and crime.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4. </a:t>
            </a:r>
            <a:r>
              <a:rPr lang="en-US" b="1" dirty="0"/>
              <a:t>Enforcement/disruption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Support the Police to direct strategic work to enforce and disrupt the organized criminals behind the exploitation of young people. </a:t>
            </a:r>
          </a:p>
        </p:txBody>
      </p:sp>
    </p:spTree>
    <p:extLst>
      <p:ext uri="{BB962C8B-B14F-4D97-AF65-F5344CB8AC3E}">
        <p14:creationId xmlns:p14="http://schemas.microsoft.com/office/powerpoint/2010/main" val="126525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36D7C-FDE6-4A2F-8C60-F90371AD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en-GB" dirty="0"/>
              <a:t>Young people we are working with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9AFEB-1542-4B15-84B2-8934ED5F4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27"/>
            <a:ext cx="10515600" cy="4274288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6878A"/>
                </a:solidFill>
              </a:rPr>
              <a:t>14 year old boy - stopped and searched on the street by ‘men’ for ‘plugging’ (carrying drugs inside him)</a:t>
            </a:r>
          </a:p>
          <a:p>
            <a:r>
              <a:rPr lang="en-GB" dirty="0">
                <a:solidFill>
                  <a:srgbClr val="06878A"/>
                </a:solidFill>
              </a:rPr>
              <a:t>15 year old boy - pulled out of his house, forced to his knees on the pavement, a gun put to his head</a:t>
            </a:r>
          </a:p>
          <a:p>
            <a:r>
              <a:rPr lang="en-GB" dirty="0">
                <a:solidFill>
                  <a:srgbClr val="06878A"/>
                </a:solidFill>
              </a:rPr>
              <a:t>Numerous stabbings unreported, 13 year old helped friend sew up the stab wound</a:t>
            </a:r>
          </a:p>
          <a:p>
            <a:r>
              <a:rPr lang="en-GB" dirty="0">
                <a:solidFill>
                  <a:srgbClr val="06878A"/>
                </a:solidFill>
              </a:rPr>
              <a:t>17 year old boy -  has been stabbed on more than one occasion</a:t>
            </a:r>
          </a:p>
          <a:p>
            <a:r>
              <a:rPr lang="en-GB" dirty="0">
                <a:solidFill>
                  <a:srgbClr val="06878A"/>
                </a:solidFill>
              </a:rPr>
              <a:t>Boys and girls age 12 – 17 – taken overdose and self harmed as they feel no way out</a:t>
            </a:r>
          </a:p>
          <a:p>
            <a:r>
              <a:rPr lang="en-GB" dirty="0">
                <a:solidFill>
                  <a:srgbClr val="06878A"/>
                </a:solidFill>
              </a:rPr>
              <a:t>Multiple boys age 14 plus - using sex as control and punishment with girls and boys </a:t>
            </a:r>
          </a:p>
          <a:p>
            <a:r>
              <a:rPr lang="en-GB" dirty="0">
                <a:solidFill>
                  <a:srgbClr val="06878A"/>
                </a:solidFill>
              </a:rPr>
              <a:t>14 year old girls paid to assault other girls</a:t>
            </a:r>
          </a:p>
          <a:p>
            <a:r>
              <a:rPr lang="en-GB" dirty="0">
                <a:solidFill>
                  <a:srgbClr val="06878A"/>
                </a:solidFill>
              </a:rPr>
              <a:t>Boys and girls taken around the county to hotels – given ‘Xanax and valleys’ so they cannot / do not have to remember what happens!</a:t>
            </a:r>
          </a:p>
          <a:p>
            <a:r>
              <a:rPr lang="en-GB" dirty="0">
                <a:solidFill>
                  <a:srgbClr val="06878A"/>
                </a:solidFill>
              </a:rPr>
              <a:t>Girls being threatened to smuggle drugs and phones into prisons inside their 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81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2750E08-D844-437D-91B6-C37843ABC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681" y="271462"/>
            <a:ext cx="8162925" cy="6315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3382BA9-F663-41CB-BCF6-1D66AB2A6FA5}"/>
              </a:ext>
            </a:extLst>
          </p:cNvPr>
          <p:cNvSpPr txBox="1"/>
          <p:nvPr/>
        </p:nvSpPr>
        <p:spPr>
          <a:xfrm>
            <a:off x="340242" y="271462"/>
            <a:ext cx="355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Multi-Agency Child Exploitation Process</a:t>
            </a:r>
          </a:p>
        </p:txBody>
      </p:sp>
    </p:spTree>
    <p:extLst>
      <p:ext uri="{BB962C8B-B14F-4D97-AF65-F5344CB8AC3E}">
        <p14:creationId xmlns:p14="http://schemas.microsoft.com/office/powerpoint/2010/main" val="196017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EED8E-E270-4D99-B3D3-474FEDC8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Professionals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F47980-1D49-4409-9210-2B19471E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Putting themselves at risk- </a:t>
            </a:r>
            <a:r>
              <a:rPr lang="en-GB" dirty="0">
                <a:solidFill>
                  <a:schemeClr val="accent6"/>
                </a:solidFill>
              </a:rPr>
              <a:t>The child may have been groomed</a:t>
            </a:r>
          </a:p>
          <a:p>
            <a:r>
              <a:rPr lang="en-GB" b="1" dirty="0">
                <a:solidFill>
                  <a:srgbClr val="FF0000"/>
                </a:solidFill>
              </a:rPr>
              <a:t>Has been contacting adult males/females via phone or internet- </a:t>
            </a:r>
            <a:r>
              <a:rPr lang="en-GB" dirty="0">
                <a:solidFill>
                  <a:schemeClr val="accent6"/>
                </a:solidFill>
              </a:rPr>
              <a:t>Adult males/females may have </a:t>
            </a:r>
            <a:r>
              <a:rPr lang="en-GB" dirty="0" smtClean="0">
                <a:solidFill>
                  <a:schemeClr val="accent6"/>
                </a:solidFill>
              </a:rPr>
              <a:t>been contacting </a:t>
            </a:r>
            <a:r>
              <a:rPr lang="en-GB" dirty="0">
                <a:solidFill>
                  <a:schemeClr val="accent6"/>
                </a:solidFill>
              </a:rPr>
              <a:t>the child.</a:t>
            </a:r>
          </a:p>
          <a:p>
            <a:r>
              <a:rPr lang="en-GB" b="1" dirty="0">
                <a:solidFill>
                  <a:srgbClr val="FF0000"/>
                </a:solidFill>
              </a:rPr>
              <a:t>Drug running – </a:t>
            </a:r>
            <a:r>
              <a:rPr lang="en-GB" dirty="0">
                <a:solidFill>
                  <a:schemeClr val="accent6"/>
                </a:solidFill>
              </a:rPr>
              <a:t>The child is being trafficked for purpose of criminal exploitation.</a:t>
            </a:r>
          </a:p>
          <a:p>
            <a:r>
              <a:rPr lang="en-GB" b="1" dirty="0">
                <a:solidFill>
                  <a:srgbClr val="FF0000"/>
                </a:solidFill>
              </a:rPr>
              <a:t>He/she is choosing this lifestyle- </a:t>
            </a:r>
            <a:r>
              <a:rPr lang="en-GB" dirty="0">
                <a:solidFill>
                  <a:schemeClr val="accent6"/>
                </a:solidFill>
              </a:rPr>
              <a:t>The child is being sexually exploited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GB" sz="1600" dirty="0">
                <a:hlinkClick r:id="rId2"/>
              </a:rPr>
              <a:t>https://www.csepoliceandprevention.org.uk/sites/default/files/Guidance%20App%20Language%20Toolkit.pdf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2368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561</Words>
  <Application>Microsoft Office PowerPoint</Application>
  <PresentationFormat>Widescreen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Child Criminal Exploitation (CCE)</vt:lpstr>
      <vt:lpstr>PowerPoint Presentation</vt:lpstr>
      <vt:lpstr>CCE</vt:lpstr>
      <vt:lpstr>National Overview </vt:lpstr>
      <vt:lpstr>CCE team pilot </vt:lpstr>
      <vt:lpstr>CCE team pilot </vt:lpstr>
      <vt:lpstr>Young people we are working with </vt:lpstr>
      <vt:lpstr>PowerPoint Presentation</vt:lpstr>
      <vt:lpstr>Professionals language</vt:lpstr>
      <vt:lpstr>   What you should do if you think a child (or vulnerable adult) is at risk of criminal or sexual exploitation in Norfolk 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Criminal Exploitation (CCE)</dc:title>
  <dc:creator>Wilson, Daniel</dc:creator>
  <cp:lastModifiedBy>Elaine Lincoln</cp:lastModifiedBy>
  <cp:revision>14</cp:revision>
  <dcterms:created xsi:type="dcterms:W3CDTF">2019-08-30T09:14:02Z</dcterms:created>
  <dcterms:modified xsi:type="dcterms:W3CDTF">2019-09-05T09:53:47Z</dcterms:modified>
</cp:coreProperties>
</file>