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4"/>
    <p:sldMasterId id="2147483721" r:id="rId5"/>
    <p:sldMasterId id="2147483740" r:id="rId6"/>
    <p:sldMasterId id="2147483776" r:id="rId7"/>
  </p:sldMasterIdLst>
  <p:notesMasterIdLst>
    <p:notesMasterId r:id="rId20"/>
  </p:notesMasterIdLst>
  <p:sldIdLst>
    <p:sldId id="538" r:id="rId8"/>
    <p:sldId id="530" r:id="rId9"/>
    <p:sldId id="543" r:id="rId10"/>
    <p:sldId id="546" r:id="rId11"/>
    <p:sldId id="545" r:id="rId12"/>
    <p:sldId id="547" r:id="rId13"/>
    <p:sldId id="541" r:id="rId14"/>
    <p:sldId id="550" r:id="rId15"/>
    <p:sldId id="549" r:id="rId16"/>
    <p:sldId id="451" r:id="rId17"/>
    <p:sldId id="548" r:id="rId18"/>
    <p:sldId id="263" r:id="rId19"/>
  </p:sldIdLst>
  <p:sldSz cx="12192000" cy="6858000"/>
  <p:notesSz cx="6797675" cy="9926638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83A594-9C5F-0B42-8755-B441339A0D84}">
          <p14:sldIdLst>
            <p14:sldId id="538"/>
            <p14:sldId id="530"/>
            <p14:sldId id="543"/>
            <p14:sldId id="546"/>
            <p14:sldId id="545"/>
            <p14:sldId id="547"/>
            <p14:sldId id="541"/>
            <p14:sldId id="550"/>
            <p14:sldId id="549"/>
            <p14:sldId id="451"/>
            <p14:sldId id="548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0A1"/>
    <a:srgbClr val="7D7193"/>
    <a:srgbClr val="5C646F"/>
    <a:srgbClr val="F0E7E6"/>
    <a:srgbClr val="78A1B7"/>
    <a:srgbClr val="A0BCCC"/>
    <a:srgbClr val="2E335F"/>
    <a:srgbClr val="84A0B3"/>
    <a:srgbClr val="00B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291" autoAdjust="0"/>
  </p:normalViewPr>
  <p:slideViewPr>
    <p:cSldViewPr snapToGrid="0" snapToObjects="1">
      <p:cViewPr varScale="1">
        <p:scale>
          <a:sx n="116" d="100"/>
          <a:sy n="116" d="100"/>
        </p:scale>
        <p:origin x="114" y="108"/>
      </p:cViewPr>
      <p:guideLst>
        <p:guide orient="horz" pos="2160"/>
        <p:guide pos="384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CE898-51A3-492F-BE6A-797EB85278D1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E927C5-A111-48AC-BBFE-CCADD62336DA}">
      <dgm:prSet phldrT="[Text]"/>
      <dgm:spPr/>
      <dgm:t>
        <a:bodyPr/>
        <a:lstStyle/>
        <a:p>
          <a:r>
            <a:rPr lang="en-GB" dirty="0"/>
            <a:t>People Participation </a:t>
          </a:r>
          <a:r>
            <a:rPr lang="en-GB" dirty="0" smtClean="0"/>
            <a:t>Lead </a:t>
          </a:r>
          <a:r>
            <a:rPr lang="en-GB" dirty="0"/>
            <a:t>– </a:t>
          </a:r>
          <a:r>
            <a:rPr lang="en-GB" dirty="0" smtClean="0"/>
            <a:t>to </a:t>
          </a:r>
          <a:r>
            <a:rPr lang="en-GB" smtClean="0"/>
            <a:t>be appointed</a:t>
          </a:r>
          <a:endParaRPr lang="en-GB" dirty="0"/>
        </a:p>
      </dgm:t>
    </dgm:pt>
    <dgm:pt modelId="{6E0F17A8-ED03-47CD-9C60-2338378E2E13}" type="parTrans" cxnId="{435BC37F-F703-4E34-B4E4-F9269190BCD6}">
      <dgm:prSet/>
      <dgm:spPr/>
      <dgm:t>
        <a:bodyPr/>
        <a:lstStyle/>
        <a:p>
          <a:endParaRPr lang="en-GB"/>
        </a:p>
      </dgm:t>
    </dgm:pt>
    <dgm:pt modelId="{293D7DFC-8234-43DF-B8A5-47ECCFCDB50F}" type="sibTrans" cxnId="{435BC37F-F703-4E34-B4E4-F9269190BCD6}">
      <dgm:prSet/>
      <dgm:spPr/>
      <dgm:t>
        <a:bodyPr/>
        <a:lstStyle/>
        <a:p>
          <a:endParaRPr lang="en-GB"/>
        </a:p>
      </dgm:t>
    </dgm:pt>
    <dgm:pt modelId="{5C18B1BE-631A-4C17-AA4C-637916C8C65A}">
      <dgm:prSet phldrT="[Text]"/>
      <dgm:spPr/>
      <dgm:t>
        <a:bodyPr/>
        <a:lstStyle/>
        <a:p>
          <a:r>
            <a:rPr lang="en-GB" dirty="0"/>
            <a:t>Clinical Director – Dr Sarah </a:t>
          </a:r>
          <a:r>
            <a:rPr lang="en-GB" dirty="0" smtClean="0"/>
            <a:t>Maxwell</a:t>
          </a:r>
          <a:endParaRPr lang="en-GB" dirty="0"/>
        </a:p>
      </dgm:t>
    </dgm:pt>
    <dgm:pt modelId="{1532D534-B4B9-4683-9ECD-E08C323B8001}" type="parTrans" cxnId="{52CA67E8-1234-486F-917F-DC05D9C1CD26}">
      <dgm:prSet/>
      <dgm:spPr/>
      <dgm:t>
        <a:bodyPr/>
        <a:lstStyle/>
        <a:p>
          <a:endParaRPr lang="en-GB"/>
        </a:p>
      </dgm:t>
    </dgm:pt>
    <dgm:pt modelId="{A9BEDAF0-C1DE-4A1F-B018-8B3351D42CA0}" type="sibTrans" cxnId="{52CA67E8-1234-486F-917F-DC05D9C1CD26}">
      <dgm:prSet/>
      <dgm:spPr/>
      <dgm:t>
        <a:bodyPr/>
        <a:lstStyle/>
        <a:p>
          <a:endParaRPr lang="en-GB"/>
        </a:p>
      </dgm:t>
    </dgm:pt>
    <dgm:pt modelId="{5E8C1163-4674-4680-AD53-CC4C3CDFBC83}">
      <dgm:prSet phldrT="[Text]"/>
      <dgm:spPr/>
      <dgm:t>
        <a:bodyPr/>
        <a:lstStyle/>
        <a:p>
          <a:r>
            <a:rPr lang="en-GB" dirty="0"/>
            <a:t>Service Director – Rob Mack</a:t>
          </a:r>
        </a:p>
      </dgm:t>
    </dgm:pt>
    <dgm:pt modelId="{066A5DEC-632A-4864-81EC-BBB3630BA9E0}" type="parTrans" cxnId="{7E9B7129-3F72-4B8F-B41D-44106F8B918E}">
      <dgm:prSet/>
      <dgm:spPr/>
      <dgm:t>
        <a:bodyPr/>
        <a:lstStyle/>
        <a:p>
          <a:endParaRPr lang="en-GB"/>
        </a:p>
      </dgm:t>
    </dgm:pt>
    <dgm:pt modelId="{7D543FCD-E29E-4ADD-9BB8-EBDD4E28A06A}" type="sibTrans" cxnId="{7E9B7129-3F72-4B8F-B41D-44106F8B918E}">
      <dgm:prSet/>
      <dgm:spPr/>
      <dgm:t>
        <a:bodyPr/>
        <a:lstStyle/>
        <a:p>
          <a:endParaRPr lang="en-GB"/>
        </a:p>
      </dgm:t>
    </dgm:pt>
    <dgm:pt modelId="{FD133DDF-A730-48E2-B6F1-ED3A6D1107A2}">
      <dgm:prSet phldrT="[Text]"/>
      <dgm:spPr/>
      <dgm:t>
        <a:bodyPr/>
        <a:lstStyle/>
        <a:p>
          <a:r>
            <a:rPr lang="en-GB" dirty="0"/>
            <a:t>Lead Psychologist – Lynda Meina</a:t>
          </a:r>
        </a:p>
      </dgm:t>
    </dgm:pt>
    <dgm:pt modelId="{3D38AE92-A4EE-4A10-869B-0D8A69C18183}" type="parTrans" cxnId="{7422F041-677B-49A9-8E0F-2621CDC24901}">
      <dgm:prSet/>
      <dgm:spPr/>
      <dgm:t>
        <a:bodyPr/>
        <a:lstStyle/>
        <a:p>
          <a:endParaRPr lang="en-GB"/>
        </a:p>
      </dgm:t>
    </dgm:pt>
    <dgm:pt modelId="{53BD2E30-B1D8-4F0F-A8E9-CF24D2CF6E69}" type="sibTrans" cxnId="{7422F041-677B-49A9-8E0F-2621CDC24901}">
      <dgm:prSet/>
      <dgm:spPr/>
      <dgm:t>
        <a:bodyPr/>
        <a:lstStyle/>
        <a:p>
          <a:endParaRPr lang="en-GB"/>
        </a:p>
      </dgm:t>
    </dgm:pt>
    <dgm:pt modelId="{CD11983E-5E88-4C2D-8021-F7066DE26B12}">
      <dgm:prSet phldrT="[Text]"/>
      <dgm:spPr/>
      <dgm:t>
        <a:bodyPr/>
        <a:lstStyle/>
        <a:p>
          <a:r>
            <a:rPr lang="en-GB" dirty="0"/>
            <a:t>Lead Nurse – Paul Hill</a:t>
          </a:r>
        </a:p>
      </dgm:t>
    </dgm:pt>
    <dgm:pt modelId="{71F819D8-A5CC-4A81-A372-6BA0A080CEDE}" type="parTrans" cxnId="{859A015F-5556-498A-BF76-1851DC70A50D}">
      <dgm:prSet/>
      <dgm:spPr/>
      <dgm:t>
        <a:bodyPr/>
        <a:lstStyle/>
        <a:p>
          <a:endParaRPr lang="en-GB"/>
        </a:p>
      </dgm:t>
    </dgm:pt>
    <dgm:pt modelId="{6867E10D-5D1C-4515-86B4-9131EF604B39}" type="sibTrans" cxnId="{859A015F-5556-498A-BF76-1851DC70A50D}">
      <dgm:prSet/>
      <dgm:spPr/>
      <dgm:t>
        <a:bodyPr/>
        <a:lstStyle/>
        <a:p>
          <a:endParaRPr lang="en-GB"/>
        </a:p>
      </dgm:t>
    </dgm:pt>
    <dgm:pt modelId="{81B3B78F-9E00-4C7C-BE91-FF4F3C9BA67A}" type="pres">
      <dgm:prSet presAssocID="{444CE898-51A3-492F-BE6A-797EB85278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4643EF-C134-47CE-9B56-386306B70779}" type="pres">
      <dgm:prSet presAssocID="{F8E927C5-A111-48AC-BBFE-CCADD62336DA}" presName="centerShape" presStyleLbl="node0" presStyleIdx="0" presStyleCnt="1"/>
      <dgm:spPr/>
      <dgm:t>
        <a:bodyPr/>
        <a:lstStyle/>
        <a:p>
          <a:endParaRPr lang="en-US"/>
        </a:p>
      </dgm:t>
    </dgm:pt>
    <dgm:pt modelId="{0CDD2A5A-63A1-42B2-BF7D-BC028E9812CD}" type="pres">
      <dgm:prSet presAssocID="{5C18B1BE-631A-4C17-AA4C-637916C8C65A}" presName="node" presStyleLbl="node1" presStyleIdx="0" presStyleCnt="4" custScaleX="151968" custScaleY="146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7B1A78-6CA2-4B49-86ED-879B44EBA1CF}" type="pres">
      <dgm:prSet presAssocID="{5C18B1BE-631A-4C17-AA4C-637916C8C65A}" presName="dummy" presStyleCnt="0"/>
      <dgm:spPr/>
    </dgm:pt>
    <dgm:pt modelId="{289DF796-4557-47BD-ACA5-FB13CB0D95C9}" type="pres">
      <dgm:prSet presAssocID="{A9BEDAF0-C1DE-4A1F-B018-8B3351D42CA0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D04A0F3-B282-48CF-AD10-D0D25478C950}" type="pres">
      <dgm:prSet presAssocID="{5E8C1163-4674-4680-AD53-CC4C3CDFBC83}" presName="node" presStyleLbl="node1" presStyleIdx="1" presStyleCnt="4" custScaleX="156431" custScaleY="15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3A54A-DDD4-4EB5-ACFB-175D004B4B43}" type="pres">
      <dgm:prSet presAssocID="{5E8C1163-4674-4680-AD53-CC4C3CDFBC83}" presName="dummy" presStyleCnt="0"/>
      <dgm:spPr/>
    </dgm:pt>
    <dgm:pt modelId="{A629E1CB-B3E8-4E82-B482-6A81C3C79807}" type="pres">
      <dgm:prSet presAssocID="{7D543FCD-E29E-4ADD-9BB8-EBDD4E28A06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CB6E8A93-C9AB-4E5E-9487-6370124BEFC0}" type="pres">
      <dgm:prSet presAssocID="{FD133DDF-A730-48E2-B6F1-ED3A6D1107A2}" presName="node" presStyleLbl="node1" presStyleIdx="2" presStyleCnt="4" custScaleX="144995" custScaleY="136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6AF2C-8F89-4702-987C-6C6AFAFD8CB0}" type="pres">
      <dgm:prSet presAssocID="{FD133DDF-A730-48E2-B6F1-ED3A6D1107A2}" presName="dummy" presStyleCnt="0"/>
      <dgm:spPr/>
    </dgm:pt>
    <dgm:pt modelId="{852FFBB1-A843-4F3C-93FA-1FBA56CB0DD2}" type="pres">
      <dgm:prSet presAssocID="{53BD2E30-B1D8-4F0F-A8E9-CF24D2CF6E6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ABCF8D0-F971-4A97-8EA0-9B3F14B6F474}" type="pres">
      <dgm:prSet presAssocID="{CD11983E-5E88-4C2D-8021-F7066DE26B12}" presName="node" presStyleLbl="node1" presStyleIdx="3" presStyleCnt="4" custScaleX="154283" custScaleY="138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A3C7E-96CF-4D2D-A7DA-764FFE295AA4}" type="pres">
      <dgm:prSet presAssocID="{CD11983E-5E88-4C2D-8021-F7066DE26B12}" presName="dummy" presStyleCnt="0"/>
      <dgm:spPr/>
    </dgm:pt>
    <dgm:pt modelId="{CB9B2B60-47A2-4BF8-9904-7B922FF4662A}" type="pres">
      <dgm:prSet presAssocID="{6867E10D-5D1C-4515-86B4-9131EF604B39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4C5980C-F55A-451C-B830-6EAE7B82346F}" type="presOf" srcId="{6867E10D-5D1C-4515-86B4-9131EF604B39}" destId="{CB9B2B60-47A2-4BF8-9904-7B922FF4662A}" srcOrd="0" destOrd="0" presId="urn:microsoft.com/office/officeart/2005/8/layout/radial6"/>
    <dgm:cxn modelId="{52CA67E8-1234-486F-917F-DC05D9C1CD26}" srcId="{F8E927C5-A111-48AC-BBFE-CCADD62336DA}" destId="{5C18B1BE-631A-4C17-AA4C-637916C8C65A}" srcOrd="0" destOrd="0" parTransId="{1532D534-B4B9-4683-9ECD-E08C323B8001}" sibTransId="{A9BEDAF0-C1DE-4A1F-B018-8B3351D42CA0}"/>
    <dgm:cxn modelId="{436A0BBB-47A2-47F6-AF09-16CB9BD1E2A7}" type="presOf" srcId="{FD133DDF-A730-48E2-B6F1-ED3A6D1107A2}" destId="{CB6E8A93-C9AB-4E5E-9487-6370124BEFC0}" srcOrd="0" destOrd="0" presId="urn:microsoft.com/office/officeart/2005/8/layout/radial6"/>
    <dgm:cxn modelId="{123B00DB-9B7D-4239-B92E-E77714D0D2C7}" type="presOf" srcId="{5C18B1BE-631A-4C17-AA4C-637916C8C65A}" destId="{0CDD2A5A-63A1-42B2-BF7D-BC028E9812CD}" srcOrd="0" destOrd="0" presId="urn:microsoft.com/office/officeart/2005/8/layout/radial6"/>
    <dgm:cxn modelId="{7B482A9C-C504-4E64-A095-878DC6C6CEBF}" type="presOf" srcId="{F8E927C5-A111-48AC-BBFE-CCADD62336DA}" destId="{9E4643EF-C134-47CE-9B56-386306B70779}" srcOrd="0" destOrd="0" presId="urn:microsoft.com/office/officeart/2005/8/layout/radial6"/>
    <dgm:cxn modelId="{AABBE4BB-522A-4954-B938-1F8332C7EF6F}" type="presOf" srcId="{CD11983E-5E88-4C2D-8021-F7066DE26B12}" destId="{EABCF8D0-F971-4A97-8EA0-9B3F14B6F474}" srcOrd="0" destOrd="0" presId="urn:microsoft.com/office/officeart/2005/8/layout/radial6"/>
    <dgm:cxn modelId="{7E9B7129-3F72-4B8F-B41D-44106F8B918E}" srcId="{F8E927C5-A111-48AC-BBFE-CCADD62336DA}" destId="{5E8C1163-4674-4680-AD53-CC4C3CDFBC83}" srcOrd="1" destOrd="0" parTransId="{066A5DEC-632A-4864-81EC-BBB3630BA9E0}" sibTransId="{7D543FCD-E29E-4ADD-9BB8-EBDD4E28A06A}"/>
    <dgm:cxn modelId="{4AF1766D-E678-4C62-B7F9-A52EC4493657}" type="presOf" srcId="{5E8C1163-4674-4680-AD53-CC4C3CDFBC83}" destId="{0D04A0F3-B282-48CF-AD10-D0D25478C950}" srcOrd="0" destOrd="0" presId="urn:microsoft.com/office/officeart/2005/8/layout/radial6"/>
    <dgm:cxn modelId="{859A015F-5556-498A-BF76-1851DC70A50D}" srcId="{F8E927C5-A111-48AC-BBFE-CCADD62336DA}" destId="{CD11983E-5E88-4C2D-8021-F7066DE26B12}" srcOrd="3" destOrd="0" parTransId="{71F819D8-A5CC-4A81-A372-6BA0A080CEDE}" sibTransId="{6867E10D-5D1C-4515-86B4-9131EF604B39}"/>
    <dgm:cxn modelId="{4C18F382-EFA1-4317-A5CC-255856B32179}" type="presOf" srcId="{444CE898-51A3-492F-BE6A-797EB85278D1}" destId="{81B3B78F-9E00-4C7C-BE91-FF4F3C9BA67A}" srcOrd="0" destOrd="0" presId="urn:microsoft.com/office/officeart/2005/8/layout/radial6"/>
    <dgm:cxn modelId="{435BC37F-F703-4E34-B4E4-F9269190BCD6}" srcId="{444CE898-51A3-492F-BE6A-797EB85278D1}" destId="{F8E927C5-A111-48AC-BBFE-CCADD62336DA}" srcOrd="0" destOrd="0" parTransId="{6E0F17A8-ED03-47CD-9C60-2338378E2E13}" sibTransId="{293D7DFC-8234-43DF-B8A5-47ECCFCDB50F}"/>
    <dgm:cxn modelId="{AD8AE11F-AB0F-462F-9C9C-D99259973F34}" type="presOf" srcId="{A9BEDAF0-C1DE-4A1F-B018-8B3351D42CA0}" destId="{289DF796-4557-47BD-ACA5-FB13CB0D95C9}" srcOrd="0" destOrd="0" presId="urn:microsoft.com/office/officeart/2005/8/layout/radial6"/>
    <dgm:cxn modelId="{7422F041-677B-49A9-8E0F-2621CDC24901}" srcId="{F8E927C5-A111-48AC-BBFE-CCADD62336DA}" destId="{FD133DDF-A730-48E2-B6F1-ED3A6D1107A2}" srcOrd="2" destOrd="0" parTransId="{3D38AE92-A4EE-4A10-869B-0D8A69C18183}" sibTransId="{53BD2E30-B1D8-4F0F-A8E9-CF24D2CF6E69}"/>
    <dgm:cxn modelId="{519C3DBB-10E0-45ED-8BF3-31A6D1571544}" type="presOf" srcId="{7D543FCD-E29E-4ADD-9BB8-EBDD4E28A06A}" destId="{A629E1CB-B3E8-4E82-B482-6A81C3C79807}" srcOrd="0" destOrd="0" presId="urn:microsoft.com/office/officeart/2005/8/layout/radial6"/>
    <dgm:cxn modelId="{2B23CD61-2A1A-4F47-AA9E-B22CBAE9AFCE}" type="presOf" srcId="{53BD2E30-B1D8-4F0F-A8E9-CF24D2CF6E69}" destId="{852FFBB1-A843-4F3C-93FA-1FBA56CB0DD2}" srcOrd="0" destOrd="0" presId="urn:microsoft.com/office/officeart/2005/8/layout/radial6"/>
    <dgm:cxn modelId="{B30FEDF6-6345-45F7-A3D0-BE261D1EB498}" type="presParOf" srcId="{81B3B78F-9E00-4C7C-BE91-FF4F3C9BA67A}" destId="{9E4643EF-C134-47CE-9B56-386306B70779}" srcOrd="0" destOrd="0" presId="urn:microsoft.com/office/officeart/2005/8/layout/radial6"/>
    <dgm:cxn modelId="{D358E21E-55BE-45C7-800B-BF04A8337D9D}" type="presParOf" srcId="{81B3B78F-9E00-4C7C-BE91-FF4F3C9BA67A}" destId="{0CDD2A5A-63A1-42B2-BF7D-BC028E9812CD}" srcOrd="1" destOrd="0" presId="urn:microsoft.com/office/officeart/2005/8/layout/radial6"/>
    <dgm:cxn modelId="{90CFE493-9758-432B-9D78-69296183A37F}" type="presParOf" srcId="{81B3B78F-9E00-4C7C-BE91-FF4F3C9BA67A}" destId="{F37B1A78-6CA2-4B49-86ED-879B44EBA1CF}" srcOrd="2" destOrd="0" presId="urn:microsoft.com/office/officeart/2005/8/layout/radial6"/>
    <dgm:cxn modelId="{CB92ADE3-33F3-479A-8DE6-28ABDDC20016}" type="presParOf" srcId="{81B3B78F-9E00-4C7C-BE91-FF4F3C9BA67A}" destId="{289DF796-4557-47BD-ACA5-FB13CB0D95C9}" srcOrd="3" destOrd="0" presId="urn:microsoft.com/office/officeart/2005/8/layout/radial6"/>
    <dgm:cxn modelId="{85FB9CB6-87CF-4F3D-BB25-CFD1D8EB1D9F}" type="presParOf" srcId="{81B3B78F-9E00-4C7C-BE91-FF4F3C9BA67A}" destId="{0D04A0F3-B282-48CF-AD10-D0D25478C950}" srcOrd="4" destOrd="0" presId="urn:microsoft.com/office/officeart/2005/8/layout/radial6"/>
    <dgm:cxn modelId="{50C88EB6-8595-451D-ABF8-72E38CFCA049}" type="presParOf" srcId="{81B3B78F-9E00-4C7C-BE91-FF4F3C9BA67A}" destId="{E073A54A-DDD4-4EB5-ACFB-175D004B4B43}" srcOrd="5" destOrd="0" presId="urn:microsoft.com/office/officeart/2005/8/layout/radial6"/>
    <dgm:cxn modelId="{E0B580A0-2262-4483-82DB-FA314010FD56}" type="presParOf" srcId="{81B3B78F-9E00-4C7C-BE91-FF4F3C9BA67A}" destId="{A629E1CB-B3E8-4E82-B482-6A81C3C79807}" srcOrd="6" destOrd="0" presId="urn:microsoft.com/office/officeart/2005/8/layout/radial6"/>
    <dgm:cxn modelId="{AD55E4E8-B102-49CE-9D87-FDA1A35AB659}" type="presParOf" srcId="{81B3B78F-9E00-4C7C-BE91-FF4F3C9BA67A}" destId="{CB6E8A93-C9AB-4E5E-9487-6370124BEFC0}" srcOrd="7" destOrd="0" presId="urn:microsoft.com/office/officeart/2005/8/layout/radial6"/>
    <dgm:cxn modelId="{48BF87D7-66C0-4495-9B52-872BBF46E076}" type="presParOf" srcId="{81B3B78F-9E00-4C7C-BE91-FF4F3C9BA67A}" destId="{AED6AF2C-8F89-4702-987C-6C6AFAFD8CB0}" srcOrd="8" destOrd="0" presId="urn:microsoft.com/office/officeart/2005/8/layout/radial6"/>
    <dgm:cxn modelId="{90C570C6-A3A7-4CD7-8BFB-03E76F68E5A5}" type="presParOf" srcId="{81B3B78F-9E00-4C7C-BE91-FF4F3C9BA67A}" destId="{852FFBB1-A843-4F3C-93FA-1FBA56CB0DD2}" srcOrd="9" destOrd="0" presId="urn:microsoft.com/office/officeart/2005/8/layout/radial6"/>
    <dgm:cxn modelId="{0F4C38D9-5BD5-4E42-AF54-97BE47A39777}" type="presParOf" srcId="{81B3B78F-9E00-4C7C-BE91-FF4F3C9BA67A}" destId="{EABCF8D0-F971-4A97-8EA0-9B3F14B6F474}" srcOrd="10" destOrd="0" presId="urn:microsoft.com/office/officeart/2005/8/layout/radial6"/>
    <dgm:cxn modelId="{2DBAC4F1-2B31-4ED9-80AF-8F824C97E369}" type="presParOf" srcId="{81B3B78F-9E00-4C7C-BE91-FF4F3C9BA67A}" destId="{C84A3C7E-96CF-4D2D-A7DA-764FFE295AA4}" srcOrd="11" destOrd="0" presId="urn:microsoft.com/office/officeart/2005/8/layout/radial6"/>
    <dgm:cxn modelId="{8BB1C00C-5C05-41E6-BAC1-B4D3273687C0}" type="presParOf" srcId="{81B3B78F-9E00-4C7C-BE91-FF4F3C9BA67A}" destId="{CB9B2B60-47A2-4BF8-9904-7B922FF4662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B2B60-47A2-4BF8-9904-7B922FF4662A}">
      <dsp:nvSpPr>
        <dsp:cNvPr id="0" name=""/>
        <dsp:cNvSpPr/>
      </dsp:nvSpPr>
      <dsp:spPr>
        <a:xfrm>
          <a:off x="3954830" y="618621"/>
          <a:ext cx="3933854" cy="3933854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FFBB1-A843-4F3C-93FA-1FBA56CB0DD2}">
      <dsp:nvSpPr>
        <dsp:cNvPr id="0" name=""/>
        <dsp:cNvSpPr/>
      </dsp:nvSpPr>
      <dsp:spPr>
        <a:xfrm>
          <a:off x="3954830" y="618621"/>
          <a:ext cx="3933854" cy="3933854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9E1CB-B3E8-4E82-B482-6A81C3C79807}">
      <dsp:nvSpPr>
        <dsp:cNvPr id="0" name=""/>
        <dsp:cNvSpPr/>
      </dsp:nvSpPr>
      <dsp:spPr>
        <a:xfrm>
          <a:off x="3954830" y="618621"/>
          <a:ext cx="3933854" cy="3933854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DF796-4557-47BD-ACA5-FB13CB0D95C9}">
      <dsp:nvSpPr>
        <dsp:cNvPr id="0" name=""/>
        <dsp:cNvSpPr/>
      </dsp:nvSpPr>
      <dsp:spPr>
        <a:xfrm>
          <a:off x="3954830" y="618621"/>
          <a:ext cx="3933854" cy="3933854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643EF-C134-47CE-9B56-386306B70779}">
      <dsp:nvSpPr>
        <dsp:cNvPr id="0" name=""/>
        <dsp:cNvSpPr/>
      </dsp:nvSpPr>
      <dsp:spPr>
        <a:xfrm>
          <a:off x="5015682" y="1679473"/>
          <a:ext cx="1812150" cy="1812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People Participation </a:t>
          </a:r>
          <a:r>
            <a:rPr lang="en-GB" sz="1800" kern="1200" dirty="0" smtClean="0"/>
            <a:t>Lead </a:t>
          </a:r>
          <a:r>
            <a:rPr lang="en-GB" sz="1800" kern="1200" dirty="0"/>
            <a:t>– </a:t>
          </a:r>
          <a:r>
            <a:rPr lang="en-GB" sz="1800" kern="1200" dirty="0" smtClean="0"/>
            <a:t>to </a:t>
          </a:r>
          <a:r>
            <a:rPr lang="en-GB" sz="1800" kern="1200" smtClean="0"/>
            <a:t>be appointed</a:t>
          </a:r>
          <a:endParaRPr lang="en-GB" sz="1800" kern="1200" dirty="0"/>
        </a:p>
      </dsp:txBody>
      <dsp:txXfrm>
        <a:off x="5281065" y="1944856"/>
        <a:ext cx="1281384" cy="1281384"/>
      </dsp:txXfrm>
    </dsp:sp>
    <dsp:sp modelId="{0CDD2A5A-63A1-42B2-BF7D-BC028E9812CD}">
      <dsp:nvSpPr>
        <dsp:cNvPr id="0" name=""/>
        <dsp:cNvSpPr/>
      </dsp:nvSpPr>
      <dsp:spPr>
        <a:xfrm>
          <a:off x="4957896" y="-262038"/>
          <a:ext cx="1927722" cy="18526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Clinical Director – Dr Sarah </a:t>
          </a:r>
          <a:r>
            <a:rPr lang="en-GB" sz="1700" kern="1200" dirty="0" smtClean="0"/>
            <a:t>Maxwell</a:t>
          </a:r>
          <a:endParaRPr lang="en-GB" sz="1700" kern="1200" dirty="0"/>
        </a:p>
      </dsp:txBody>
      <dsp:txXfrm>
        <a:off x="5240204" y="9277"/>
        <a:ext cx="1363106" cy="1310022"/>
      </dsp:txXfrm>
    </dsp:sp>
    <dsp:sp modelId="{0D04A0F3-B282-48CF-AD10-D0D25478C950}">
      <dsp:nvSpPr>
        <dsp:cNvPr id="0" name=""/>
        <dsp:cNvSpPr/>
      </dsp:nvSpPr>
      <dsp:spPr>
        <a:xfrm>
          <a:off x="6850850" y="1626666"/>
          <a:ext cx="1984335" cy="1917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Service Director – Rob Mack</a:t>
          </a:r>
        </a:p>
      </dsp:txBody>
      <dsp:txXfrm>
        <a:off x="7141449" y="1907516"/>
        <a:ext cx="1403137" cy="1356064"/>
      </dsp:txXfrm>
    </dsp:sp>
    <dsp:sp modelId="{CB6E8A93-C9AB-4E5E-9487-6370124BEFC0}">
      <dsp:nvSpPr>
        <dsp:cNvPr id="0" name=""/>
        <dsp:cNvSpPr/>
      </dsp:nvSpPr>
      <dsp:spPr>
        <a:xfrm>
          <a:off x="5002122" y="3640021"/>
          <a:ext cx="1839269" cy="1733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Lead Psychologist – Lynda Meina</a:t>
          </a:r>
        </a:p>
      </dsp:txBody>
      <dsp:txXfrm>
        <a:off x="5271477" y="3893897"/>
        <a:ext cx="1300559" cy="1225825"/>
      </dsp:txXfrm>
    </dsp:sp>
    <dsp:sp modelId="{EABCF8D0-F971-4A97-8EA0-9B3F14B6F474}">
      <dsp:nvSpPr>
        <dsp:cNvPr id="0" name=""/>
        <dsp:cNvSpPr/>
      </dsp:nvSpPr>
      <dsp:spPr>
        <a:xfrm>
          <a:off x="3021952" y="1709373"/>
          <a:ext cx="1957088" cy="17523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/>
            <a:t>Lead Nurse – Paul Hill</a:t>
          </a:r>
        </a:p>
      </dsp:txBody>
      <dsp:txXfrm>
        <a:off x="3308561" y="1965999"/>
        <a:ext cx="1383870" cy="1239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05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805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CA9B0997-AB37-E046-BFAA-EFD69B5603EB}" type="datetimeFigureOut">
              <a:rPr lang="en-US" smtClean="0"/>
              <a:t>10/8/2019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805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063FED87-75E3-C14B-980B-ABD8B279B8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5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76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2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9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70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26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78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42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07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FED87-75E3-C14B-980B-ABD8B279B87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7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1" y="1122363"/>
            <a:ext cx="10801349" cy="23876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024" y="3602038"/>
            <a:ext cx="10165976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264024"/>
            <a:ext cx="2628900" cy="44509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264024"/>
            <a:ext cx="7734300" cy="445097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284480"/>
            <a:ext cx="8012855" cy="426721"/>
          </a:xfrm>
          <a:prstGeom prst="rect">
            <a:avLst/>
          </a:prstGeom>
        </p:spPr>
        <p:txBody>
          <a:bodyPr lIns="0" tIns="0" rIns="720000" bIns="0">
            <a:normAutofit/>
          </a:bodyPr>
          <a:lstStyle>
            <a:lvl1pPr algn="l">
              <a:lnSpc>
                <a:spcPts val="31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711200"/>
            <a:ext cx="11430004" cy="564515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F986-1A35-4469-809D-E1E582F9A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284480"/>
            <a:ext cx="8026401" cy="812801"/>
          </a:xfrm>
          <a:prstGeom prst="rect">
            <a:avLst/>
          </a:prstGeom>
        </p:spPr>
        <p:txBody>
          <a:bodyPr lIns="0" tIns="0" rIns="720000" bIns="0">
            <a:normAutofit/>
          </a:bodyPr>
          <a:lstStyle>
            <a:lvl1pPr algn="l">
              <a:lnSpc>
                <a:spcPts val="3100"/>
              </a:lnSpc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097280"/>
            <a:ext cx="11430004" cy="525907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B439-7469-4CAF-91B9-593D1979E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41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284480"/>
            <a:ext cx="8026401" cy="1198881"/>
          </a:xfrm>
          <a:prstGeom prst="rect">
            <a:avLst/>
          </a:prstGeom>
        </p:spPr>
        <p:txBody>
          <a:bodyPr lIns="0" tIns="0" rIns="720000" bIns="0">
            <a:normAutofit/>
          </a:bodyPr>
          <a:lstStyle>
            <a:lvl1pPr algn="l">
              <a:lnSpc>
                <a:spcPts val="3100"/>
              </a:lnSpc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483360"/>
            <a:ext cx="11430004" cy="487299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2B39-15CE-43DF-A8F5-09F4970F9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0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711200"/>
            <a:ext cx="11430004" cy="564515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D0FE-BAB1-4B03-A633-99357F5F6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5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5" y="711200"/>
            <a:ext cx="11430004" cy="564515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2533" y="6356355"/>
            <a:ext cx="30818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30649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D0FE-BAB1-4B03-A633-99357F5F60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90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44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33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0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5" y="1032095"/>
            <a:ext cx="8390964" cy="65859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6" y="1825625"/>
            <a:ext cx="10869705" cy="38759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14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24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59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53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84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99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43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348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NGLE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284480"/>
            <a:ext cx="8012855" cy="426721"/>
          </a:xfrm>
          <a:prstGeom prst="rect">
            <a:avLst/>
          </a:prstGeom>
        </p:spPr>
        <p:txBody>
          <a:bodyPr lIns="0" tIns="0" rIns="720000" bIns="0">
            <a:normAutofit/>
          </a:bodyPr>
          <a:lstStyle>
            <a:lvl1pPr algn="l">
              <a:lnSpc>
                <a:spcPts val="31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711200"/>
            <a:ext cx="11430004" cy="564515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F986-1A35-4469-809D-E1E582F9A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41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284480"/>
            <a:ext cx="8026401" cy="812801"/>
          </a:xfrm>
          <a:prstGeom prst="rect">
            <a:avLst/>
          </a:prstGeom>
        </p:spPr>
        <p:txBody>
          <a:bodyPr lIns="0" tIns="0" rIns="720000" bIns="0">
            <a:normAutofit/>
          </a:bodyPr>
          <a:lstStyle>
            <a:lvl1pPr algn="l">
              <a:lnSpc>
                <a:spcPts val="3100"/>
              </a:lnSpc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097280"/>
            <a:ext cx="11430004" cy="525907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B439-7469-4CAF-91B9-593D1979E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9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1255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LIN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3" y="284480"/>
            <a:ext cx="8026401" cy="1198881"/>
          </a:xfrm>
          <a:prstGeom prst="rect">
            <a:avLst/>
          </a:prstGeom>
        </p:spPr>
        <p:txBody>
          <a:bodyPr lIns="0" tIns="0" rIns="720000" bIns="0">
            <a:normAutofit/>
          </a:bodyPr>
          <a:lstStyle>
            <a:lvl1pPr algn="l">
              <a:lnSpc>
                <a:spcPts val="3100"/>
              </a:lnSpc>
              <a:defRPr sz="2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1483360"/>
            <a:ext cx="11430004" cy="487299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B2B39-15CE-43DF-A8F5-09F4970F92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01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3" y="711200"/>
            <a:ext cx="11430004" cy="564515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D0FE-BAB1-4B03-A633-99357F5F6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818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5" y="711200"/>
            <a:ext cx="11430004" cy="5645150"/>
          </a:xfrm>
          <a:prstGeom prst="rect">
            <a:avLst/>
          </a:prstGeom>
        </p:spPr>
        <p:txBody>
          <a:bodyPr lIns="0" tIns="187200" rIns="0" bIns="187200"/>
          <a:lstStyle>
            <a:lvl1pPr marL="349200" indent="-349200">
              <a:spcBef>
                <a:spcPts val="0"/>
              </a:spcBef>
              <a:spcAft>
                <a:spcPts val="600"/>
              </a:spcAft>
              <a:buSzPct val="100000"/>
              <a:buFontTx/>
              <a:buBlip>
                <a:blip r:embed="rId2"/>
              </a:buBlip>
              <a:defRPr>
                <a:solidFill>
                  <a:srgbClr val="8B8273"/>
                </a:solidFill>
              </a:defRPr>
            </a:lvl1pPr>
            <a:lvl2pPr>
              <a:spcBef>
                <a:spcPts val="0"/>
              </a:spcBef>
              <a:spcAft>
                <a:spcPts val="400"/>
              </a:spcAft>
              <a:defRPr sz="2000"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2533" y="6356355"/>
            <a:ext cx="30818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5"/>
            <a:ext cx="30649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D0FE-BAB1-4B03-A633-99357F5F60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0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22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22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32095"/>
            <a:ext cx="7891836" cy="658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102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1023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82588"/>
            <a:ext cx="6172200" cy="3978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34671"/>
            <a:ext cx="6172200" cy="412638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024" y="1083761"/>
            <a:ext cx="10851776" cy="5689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024" y="1825625"/>
            <a:ext cx="10851776" cy="3875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" y="6326490"/>
            <a:ext cx="12427337" cy="531511"/>
          </a:xfrm>
          <a:prstGeom prst="rect">
            <a:avLst/>
          </a:prstGeom>
          <a:solidFill>
            <a:srgbClr val="6490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93" y="365127"/>
            <a:ext cx="2228488" cy="6302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5" y="6452836"/>
            <a:ext cx="2101911" cy="25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rgbClr val="6490A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8A1B7"/>
        </a:buClr>
        <a:buFont typeface="Arial" panose="020B0604020202020204" pitchFamily="34" charset="0"/>
        <a:buChar char="•"/>
        <a:defRPr sz="2400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8A1B7"/>
        </a:buClr>
        <a:buFont typeface="Arial" panose="020B0604020202020204" pitchFamily="34" charset="0"/>
        <a:buChar char="•"/>
        <a:defRPr sz="2200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8A1B7"/>
        </a:buClr>
        <a:buFont typeface="Arial" panose="020B0604020202020204" pitchFamily="34" charset="0"/>
        <a:buChar char="•"/>
        <a:defRPr sz="1800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8A1B7"/>
        </a:buClr>
        <a:buFont typeface="Arial" panose="020B0604020202020204" pitchFamily="34" charset="0"/>
        <a:buChar char="•"/>
        <a:defRPr sz="1600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8A1B7"/>
        </a:buClr>
        <a:buFont typeface="Arial" panose="020B0604020202020204" pitchFamily="34" charset="0"/>
        <a:buChar char="•"/>
        <a:defRPr sz="1400" b="0" i="0" kern="1200">
          <a:solidFill>
            <a:schemeClr val="bg1">
              <a:lumMod val="50000"/>
            </a:schemeClr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2533" y="6356351"/>
            <a:ext cx="3081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B827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8B827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3064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B827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3AF9EF0-5B0B-4D4E-9961-9FD60A25F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7" descr="NSFT-colour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933" y="285751"/>
            <a:ext cx="3403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88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7" r:id="rId5"/>
  </p:sldLayoutIdLst>
  <p:hf hdr="0" dt="0"/>
  <p:txStyles>
    <p:titleStyle>
      <a:lvl1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 kern="1200">
          <a:solidFill>
            <a:srgbClr val="89B542"/>
          </a:solidFill>
          <a:latin typeface="Arial"/>
          <a:ea typeface="+mj-ea"/>
          <a:cs typeface="Arial"/>
        </a:defRPr>
      </a:lvl1pPr>
      <a:lvl2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2pPr>
      <a:lvl3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3pPr>
      <a:lvl4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4pPr>
      <a:lvl5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5pPr>
      <a:lvl6pPr marL="4572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6pPr>
      <a:lvl7pPr marL="9144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7pPr>
      <a:lvl8pPr marL="13716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8pPr>
      <a:lvl9pPr marL="18288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9pPr>
    </p:titleStyle>
    <p:bodyStyle>
      <a:lvl1pPr indent="-347663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sz="2200" kern="1200">
          <a:solidFill>
            <a:srgbClr val="89B542"/>
          </a:solidFill>
          <a:latin typeface="Arial"/>
          <a:ea typeface="+mn-ea"/>
          <a:cs typeface="Arial"/>
        </a:defRPr>
      </a:lvl1pPr>
      <a:lvl2pPr marL="574675" indent="-204788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8B8273"/>
          </a:solidFill>
          <a:latin typeface="Arial"/>
          <a:ea typeface="+mn-ea"/>
          <a:cs typeface="Arial"/>
        </a:defRPr>
      </a:lvl2pPr>
      <a:lvl3pPr marL="790575" indent="-168275" algn="l" defTabSz="457200" rtl="0" fontAlgn="base">
        <a:spcBef>
          <a:spcPct val="20000"/>
        </a:spcBef>
        <a:spcAft>
          <a:spcPct val="0"/>
        </a:spcAft>
        <a:buFont typeface="Arial Bold" pitchFamily="34" charset="0"/>
        <a:buChar char="-"/>
        <a:defRPr kern="1200">
          <a:solidFill>
            <a:srgbClr val="8B8273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6326490"/>
            <a:ext cx="12427337" cy="531511"/>
          </a:xfrm>
          <a:prstGeom prst="rect">
            <a:avLst/>
          </a:prstGeom>
          <a:solidFill>
            <a:srgbClr val="6490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93" y="365127"/>
            <a:ext cx="2228488" cy="6302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5" y="6452836"/>
            <a:ext cx="2101911" cy="25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2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2533" y="6356351"/>
            <a:ext cx="3081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B827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8B827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30649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8B827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3AF9EF0-5B0B-4D4E-9961-9FD60A25F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7" descr="NSFT-colour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933" y="285751"/>
            <a:ext cx="34036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06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2" r:id="rId5"/>
  </p:sldLayoutIdLst>
  <p:hf hdr="0" dt="0"/>
  <p:txStyles>
    <p:titleStyle>
      <a:lvl1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 kern="1200">
          <a:solidFill>
            <a:srgbClr val="89B542"/>
          </a:solidFill>
          <a:latin typeface="Arial"/>
          <a:ea typeface="+mj-ea"/>
          <a:cs typeface="Arial"/>
        </a:defRPr>
      </a:lvl1pPr>
      <a:lvl2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2pPr>
      <a:lvl3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3pPr>
      <a:lvl4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4pPr>
      <a:lvl5pPr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5pPr>
      <a:lvl6pPr marL="4572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6pPr>
      <a:lvl7pPr marL="9144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7pPr>
      <a:lvl8pPr marL="13716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8pPr>
      <a:lvl9pPr marL="1828800" algn="ctr" defTabSz="457200" rtl="0" fontAlgn="base">
        <a:lnSpc>
          <a:spcPts val="4100"/>
        </a:lnSpc>
        <a:spcBef>
          <a:spcPct val="0"/>
        </a:spcBef>
        <a:spcAft>
          <a:spcPct val="0"/>
        </a:spcAft>
        <a:defRPr sz="3800" b="1">
          <a:solidFill>
            <a:srgbClr val="89B542"/>
          </a:solidFill>
          <a:latin typeface="Arial" charset="0"/>
          <a:cs typeface="Arial" charset="0"/>
        </a:defRPr>
      </a:lvl9pPr>
    </p:titleStyle>
    <p:bodyStyle>
      <a:lvl1pPr indent="-347663" algn="l" defTabSz="457200" rtl="0" fontAlgn="base">
        <a:spcBef>
          <a:spcPct val="20000"/>
        </a:spcBef>
        <a:spcAft>
          <a:spcPct val="0"/>
        </a:spcAft>
        <a:buSzPct val="100000"/>
        <a:buBlip>
          <a:blip r:embed="rId8"/>
        </a:buBlip>
        <a:defRPr sz="2200" kern="1200">
          <a:solidFill>
            <a:srgbClr val="89B542"/>
          </a:solidFill>
          <a:latin typeface="Arial"/>
          <a:ea typeface="+mn-ea"/>
          <a:cs typeface="Arial"/>
        </a:defRPr>
      </a:lvl1pPr>
      <a:lvl2pPr marL="574675" indent="-204788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8B8273"/>
          </a:solidFill>
          <a:latin typeface="Arial"/>
          <a:ea typeface="+mn-ea"/>
          <a:cs typeface="Arial"/>
        </a:defRPr>
      </a:lvl2pPr>
      <a:lvl3pPr marL="790575" indent="-168275" algn="l" defTabSz="457200" rtl="0" fontAlgn="base">
        <a:spcBef>
          <a:spcPct val="20000"/>
        </a:spcBef>
        <a:spcAft>
          <a:spcPct val="0"/>
        </a:spcAft>
        <a:buFont typeface="Arial Bold" pitchFamily="34" charset="0"/>
        <a:buChar char="-"/>
        <a:defRPr kern="1200">
          <a:solidFill>
            <a:srgbClr val="8B8273"/>
          </a:solidFill>
          <a:latin typeface="Arial"/>
          <a:ea typeface="+mn-ea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DABCEE6-2ABD-4DA7-8700-2AF5021824E7}"/>
              </a:ext>
            </a:extLst>
          </p:cNvPr>
          <p:cNvSpPr txBox="1"/>
          <p:nvPr/>
        </p:nvSpPr>
        <p:spPr>
          <a:xfrm>
            <a:off x="654340" y="1107347"/>
            <a:ext cx="10536573" cy="126188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2800" b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Norfolk &amp; Waveney Children, Families &amp; Young People: </a:t>
            </a:r>
          </a:p>
          <a:p>
            <a:pPr algn="ctr"/>
            <a:r>
              <a:rPr lang="en-US" sz="4800" b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Where are we now and what’s next?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6C1A2AE-C6D2-483E-BB9E-F335981FADB7}"/>
              </a:ext>
            </a:extLst>
          </p:cNvPr>
          <p:cNvSpPr txBox="1"/>
          <p:nvPr/>
        </p:nvSpPr>
        <p:spPr>
          <a:xfrm>
            <a:off x="1979801" y="3429000"/>
            <a:ext cx="8288323" cy="175432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3600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Rob Mack – Service Director</a:t>
            </a:r>
          </a:p>
          <a:p>
            <a:pPr algn="ctr"/>
            <a:r>
              <a:rPr lang="en-US" sz="3600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Dr Sarah Maxwell – Clinical Director</a:t>
            </a:r>
            <a:br>
              <a:rPr lang="en-US" sz="3600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</a:br>
            <a:endParaRPr lang="en-US" sz="3600" dirty="0">
              <a:solidFill>
                <a:srgbClr val="67909B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4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88228133-9303-473B-9A66-41B06267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FCC7-1B1A-DF46-B6D1-7303339AACBE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A40EB00-A033-4F7B-850E-C9D8008D044C}"/>
              </a:ext>
            </a:extLst>
          </p:cNvPr>
          <p:cNvSpPr/>
          <p:nvPr/>
        </p:nvSpPr>
        <p:spPr>
          <a:xfrm>
            <a:off x="6013613" y="119260"/>
            <a:ext cx="6178387" cy="122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1727200" y="1248587"/>
            <a:ext cx="8163869" cy="4906439"/>
            <a:chOff x="1725386" y="336481"/>
            <a:chExt cx="8784405" cy="5911920"/>
          </a:xfrm>
        </p:grpSpPr>
        <p:grpSp>
          <p:nvGrpSpPr>
            <p:cNvPr id="4" name="Group 3"/>
            <p:cNvGrpSpPr/>
            <p:nvPr/>
          </p:nvGrpSpPr>
          <p:grpSpPr>
            <a:xfrm>
              <a:off x="1725386" y="336481"/>
              <a:ext cx="8784405" cy="884519"/>
              <a:chOff x="0" y="38093"/>
              <a:chExt cx="8784405" cy="884519"/>
            </a:xfrm>
            <a:solidFill>
              <a:srgbClr val="009FC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" name="Rounded Rectangle 4"/>
              <p:cNvSpPr/>
              <p:nvPr/>
            </p:nvSpPr>
            <p:spPr>
              <a:xfrm>
                <a:off x="0" y="38093"/>
                <a:ext cx="8741228" cy="884519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" name="Rounded Rectangle 4"/>
              <p:cNvSpPr/>
              <p:nvPr/>
            </p:nvSpPr>
            <p:spPr>
              <a:xfrm>
                <a:off x="43178" y="81272"/>
                <a:ext cx="8741227" cy="79816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400" dirty="0"/>
                  <a:t>1. Create the right context for continuous quality improvement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725386" y="1341962"/>
              <a:ext cx="8741228" cy="884519"/>
              <a:chOff x="0" y="1043573"/>
              <a:chExt cx="8741228" cy="884519"/>
            </a:xfrm>
            <a:solidFill>
              <a:srgbClr val="E3722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Rounded Rectangle 7"/>
              <p:cNvSpPr/>
              <p:nvPr/>
            </p:nvSpPr>
            <p:spPr>
              <a:xfrm>
                <a:off x="0" y="1043573"/>
                <a:ext cx="8741228" cy="884519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6"/>
              <p:cNvSpPr/>
              <p:nvPr/>
            </p:nvSpPr>
            <p:spPr>
              <a:xfrm>
                <a:off x="43179" y="1086752"/>
                <a:ext cx="8654870" cy="79816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400" dirty="0"/>
                  <a:t>2. Start building capability and capacity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25386" y="2347441"/>
              <a:ext cx="8741228" cy="884519"/>
              <a:chOff x="0" y="2049052"/>
              <a:chExt cx="8741228" cy="884519"/>
            </a:xfrm>
            <a:solidFill>
              <a:srgbClr val="45566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Rounded Rectangle 10"/>
              <p:cNvSpPr/>
              <p:nvPr/>
            </p:nvSpPr>
            <p:spPr>
              <a:xfrm>
                <a:off x="0" y="2049052"/>
                <a:ext cx="8741228" cy="884519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ounded Rectangle 8"/>
              <p:cNvSpPr/>
              <p:nvPr/>
            </p:nvSpPr>
            <p:spPr>
              <a:xfrm>
                <a:off x="43179" y="2092231"/>
                <a:ext cx="8654870" cy="79816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400" dirty="0"/>
                  <a:t>3. Inspire and empower our workforce to lead improvement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725386" y="3352921"/>
              <a:ext cx="8741228" cy="884519"/>
              <a:chOff x="0" y="3054532"/>
              <a:chExt cx="8741228" cy="884519"/>
            </a:xfrm>
            <a:solidFill>
              <a:srgbClr val="3A8E6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Rounded Rectangle 13"/>
              <p:cNvSpPr/>
              <p:nvPr/>
            </p:nvSpPr>
            <p:spPr>
              <a:xfrm>
                <a:off x="0" y="3054532"/>
                <a:ext cx="8741228" cy="884519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ounded Rectangle 10"/>
              <p:cNvSpPr/>
              <p:nvPr/>
            </p:nvSpPr>
            <p:spPr>
              <a:xfrm>
                <a:off x="43179" y="3097711"/>
                <a:ext cx="8654870" cy="79816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400" dirty="0"/>
                  <a:t>4. Build an infrastructure to support improvement at scale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25386" y="4358401"/>
              <a:ext cx="8741228" cy="884519"/>
              <a:chOff x="0" y="4060012"/>
              <a:chExt cx="8741228" cy="8845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Rounded Rectangle 16"/>
              <p:cNvSpPr/>
              <p:nvPr/>
            </p:nvSpPr>
            <p:spPr>
              <a:xfrm>
                <a:off x="0" y="4060012"/>
                <a:ext cx="8741228" cy="88451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ounded Rectangle 12"/>
              <p:cNvSpPr/>
              <p:nvPr/>
            </p:nvSpPr>
            <p:spPr>
              <a:xfrm>
                <a:off x="43179" y="4103191"/>
                <a:ext cx="8654870" cy="798161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400" dirty="0"/>
                  <a:t>5. Work with partners</a:t>
                </a:r>
                <a:endParaRPr lang="en-GB" sz="20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725386" y="5363882"/>
              <a:ext cx="8741228" cy="884519"/>
              <a:chOff x="0" y="5065493"/>
              <a:chExt cx="8741228" cy="8845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0" name="Rounded Rectangle 19"/>
              <p:cNvSpPr/>
              <p:nvPr/>
            </p:nvSpPr>
            <p:spPr>
              <a:xfrm>
                <a:off x="0" y="5065493"/>
                <a:ext cx="8741228" cy="884519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Rounded Rectangle 14"/>
              <p:cNvSpPr/>
              <p:nvPr/>
            </p:nvSpPr>
            <p:spPr>
              <a:xfrm>
                <a:off x="43179" y="5108672"/>
                <a:ext cx="8654870" cy="79816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400" dirty="0"/>
                  <a:t>6. Focus on purpose</a:t>
                </a:r>
                <a:endParaRPr lang="en-GB" sz="2000" dirty="0"/>
              </a:p>
            </p:txBody>
          </p:sp>
        </p:grp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FA22C96-5A20-48C2-BD66-672272BB2766}"/>
              </a:ext>
            </a:extLst>
          </p:cNvPr>
          <p:cNvSpPr/>
          <p:nvPr/>
        </p:nvSpPr>
        <p:spPr>
          <a:xfrm>
            <a:off x="164693" y="225855"/>
            <a:ext cx="10561364" cy="98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6490A1"/>
                </a:solidFill>
                <a:latin typeface="Arial" charset="0"/>
                <a:ea typeface="Arial" charset="0"/>
                <a:cs typeface="Arial" charset="0"/>
              </a:rPr>
              <a:t>AS a new Senior Leadership Team this is what we are going to do….</a:t>
            </a:r>
          </a:p>
        </p:txBody>
      </p:sp>
    </p:spTree>
    <p:extLst>
      <p:ext uri="{BB962C8B-B14F-4D97-AF65-F5344CB8AC3E}">
        <p14:creationId xmlns:p14="http://schemas.microsoft.com/office/powerpoint/2010/main" val="15892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CEEE15-8071-49D5-8081-EC67C58B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Content Placeholder 5" descr="File:Blue question mark icon.svg - Wikimedia Commons">
            <a:extLst>
              <a:ext uri="{FF2B5EF4-FFF2-40B4-BE49-F238E27FC236}">
                <a16:creationId xmlns:a16="http://schemas.microsoft.com/office/drawing/2014/main" xmlns="" id="{7F7DF8EC-E65D-4DF3-A73C-62E1C357D6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502" y="1499280"/>
            <a:ext cx="4351338" cy="435133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883F4350-B47B-44CE-8C9F-6EB9F546BE56}"/>
              </a:ext>
            </a:extLst>
          </p:cNvPr>
          <p:cNvSpPr txBox="1">
            <a:spLocks/>
          </p:cNvSpPr>
          <p:nvPr/>
        </p:nvSpPr>
        <p:spPr>
          <a:xfrm>
            <a:off x="928913" y="579754"/>
            <a:ext cx="7559171" cy="98075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>
                <a:solidFill>
                  <a:srgbClr val="78A1B7"/>
                </a:solidFill>
              </a:rPr>
              <a:t>Questions….</a:t>
            </a:r>
          </a:p>
        </p:txBody>
      </p:sp>
    </p:spTree>
    <p:extLst>
      <p:ext uri="{BB962C8B-B14F-4D97-AF65-F5344CB8AC3E}">
        <p14:creationId xmlns:p14="http://schemas.microsoft.com/office/powerpoint/2010/main" val="175005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7323"/>
            <a:ext cx="12192000" cy="775577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5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DABCEE6-2ABD-4DA7-8700-2AF5021824E7}"/>
              </a:ext>
            </a:extLst>
          </p:cNvPr>
          <p:cNvSpPr txBox="1"/>
          <p:nvPr/>
        </p:nvSpPr>
        <p:spPr>
          <a:xfrm>
            <a:off x="2050211" y="1897182"/>
            <a:ext cx="8091578" cy="255454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6000" b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Welcome!</a:t>
            </a:r>
          </a:p>
          <a:p>
            <a:pPr algn="ctr"/>
            <a:endParaRPr lang="en-US" sz="6000" b="1" dirty="0">
              <a:solidFill>
                <a:srgbClr val="67909B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4000" b="1" i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#</a:t>
            </a:r>
            <a:r>
              <a:rPr lang="en-US" sz="4000" b="1" i="1" dirty="0" err="1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GettingBetterTogether</a:t>
            </a:r>
            <a:endParaRPr lang="en-US" sz="4000" b="1" i="1" dirty="0">
              <a:solidFill>
                <a:srgbClr val="67909B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77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312A48-B7CE-304C-BD5E-3ABFC55512C5}"/>
              </a:ext>
            </a:extLst>
          </p:cNvPr>
          <p:cNvSpPr txBox="1"/>
          <p:nvPr/>
        </p:nvSpPr>
        <p:spPr>
          <a:xfrm>
            <a:off x="743433" y="444985"/>
            <a:ext cx="8404859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What’s happening around us – Nationally </a:t>
            </a:r>
            <a:endParaRPr lang="en-US" sz="32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32507B-A22B-4454-88F2-1E4F16AB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6FA97E-473F-4683-8A2C-8AE8A795E98C}"/>
              </a:ext>
            </a:extLst>
          </p:cNvPr>
          <p:cNvSpPr txBox="1"/>
          <p:nvPr/>
        </p:nvSpPr>
        <p:spPr>
          <a:xfrm>
            <a:off x="838200" y="1095663"/>
            <a:ext cx="97971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67909B"/>
                </a:solidFill>
                <a:latin typeface="Arial" charset="0"/>
                <a:cs typeface="Arial" charset="0"/>
              </a:rPr>
              <a:t>NHS Long Term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£2.3 billion additional a year ringfenced for mental health by 2023/24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Focus on Perinatal Mental Health, CYP, IAPT’s and also additional funds for crisis and community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Green Paper:</a:t>
            </a:r>
          </a:p>
          <a:p>
            <a:pPr marL="11430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Workforce</a:t>
            </a:r>
          </a:p>
          <a:p>
            <a:pPr marL="11430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schools support teams</a:t>
            </a:r>
          </a:p>
          <a:p>
            <a:pPr marL="1143000" lvl="2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youth &amp; young adults</a:t>
            </a:r>
          </a:p>
          <a:p>
            <a:endParaRPr lang="en-GB" sz="3200" b="1" dirty="0">
              <a:solidFill>
                <a:srgbClr val="67909B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3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312A48-B7CE-304C-BD5E-3ABFC55512C5}"/>
              </a:ext>
            </a:extLst>
          </p:cNvPr>
          <p:cNvSpPr txBox="1"/>
          <p:nvPr/>
        </p:nvSpPr>
        <p:spPr>
          <a:xfrm>
            <a:off x="743433" y="847656"/>
            <a:ext cx="8404859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What’s happening around us – Locally </a:t>
            </a:r>
            <a:endParaRPr lang="en-US" sz="32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32507B-A22B-4454-88F2-1E4F16AB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6FA97E-473F-4683-8A2C-8AE8A795E98C}"/>
              </a:ext>
            </a:extLst>
          </p:cNvPr>
          <p:cNvSpPr txBox="1"/>
          <p:nvPr/>
        </p:nvSpPr>
        <p:spPr>
          <a:xfrm>
            <a:off x="856343" y="1710583"/>
            <a:ext cx="97971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67909B"/>
                </a:solidFill>
                <a:latin typeface="Arial" charset="0"/>
                <a:cs typeface="Arial" charset="0"/>
              </a:rPr>
              <a:t>STP/CCG Transformation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We are engaged transformation at scale and pace…across Norfolk and Suffolk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Norfolk CCG’s coming together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Endless opportunities from newly emerging Primary Care Networks and working closer with communities</a:t>
            </a:r>
          </a:p>
        </p:txBody>
      </p:sp>
    </p:spTree>
    <p:extLst>
      <p:ext uri="{BB962C8B-B14F-4D97-AF65-F5344CB8AC3E}">
        <p14:creationId xmlns:p14="http://schemas.microsoft.com/office/powerpoint/2010/main" val="165554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32507B-A22B-4454-88F2-1E4F16AB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6FA97E-473F-4683-8A2C-8AE8A795E98C}"/>
              </a:ext>
            </a:extLst>
          </p:cNvPr>
          <p:cNvSpPr txBox="1"/>
          <p:nvPr/>
        </p:nvSpPr>
        <p:spPr>
          <a:xfrm>
            <a:off x="738897" y="955574"/>
            <a:ext cx="97971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67909B"/>
                </a:solidFill>
                <a:latin typeface="Arial" charset="0"/>
                <a:cs typeface="Arial" charset="0"/>
              </a:rPr>
              <a:t>A very different NSFT conversation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Ongoing support and friendship from ELFT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We are confident, improving and going no where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We still have a long way to 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We are not precious about our currents services and want the right thing for the people of Norfolk and Suffolk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67909B"/>
                </a:solidFill>
                <a:latin typeface="Arial" charset="0"/>
                <a:cs typeface="Arial" charset="0"/>
              </a:rPr>
              <a:t>We are open to partnerships, sharing information and positive change</a:t>
            </a:r>
          </a:p>
        </p:txBody>
      </p:sp>
    </p:spTree>
    <p:extLst>
      <p:ext uri="{BB962C8B-B14F-4D97-AF65-F5344CB8AC3E}">
        <p14:creationId xmlns:p14="http://schemas.microsoft.com/office/powerpoint/2010/main" val="313577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F312A48-B7CE-304C-BD5E-3ABFC55512C5}"/>
              </a:ext>
            </a:extLst>
          </p:cNvPr>
          <p:cNvSpPr txBox="1"/>
          <p:nvPr/>
        </p:nvSpPr>
        <p:spPr>
          <a:xfrm>
            <a:off x="743433" y="847656"/>
            <a:ext cx="8404859" cy="10772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solidFill>
                  <a:srgbClr val="67909B"/>
                </a:solidFill>
                <a:latin typeface="Arial" charset="0"/>
                <a:ea typeface="Arial" charset="0"/>
                <a:cs typeface="Arial" charset="0"/>
              </a:rPr>
              <a:t>Our total focus is improving QUALITY and SAFETY</a:t>
            </a:r>
            <a:endParaRPr lang="en-US" sz="32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32507B-A22B-4454-88F2-1E4F16AB5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6FA97E-473F-4683-8A2C-8AE8A795E98C}"/>
              </a:ext>
            </a:extLst>
          </p:cNvPr>
          <p:cNvSpPr txBox="1"/>
          <p:nvPr/>
        </p:nvSpPr>
        <p:spPr>
          <a:xfrm>
            <a:off x="955283" y="1435243"/>
            <a:ext cx="979714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67909B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67909B"/>
                </a:solidFill>
                <a:latin typeface="Arial" charset="0"/>
                <a:cs typeface="Arial" charset="0"/>
              </a:rPr>
              <a:t>Access to our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67909B"/>
                </a:solidFill>
                <a:latin typeface="Arial" charset="0"/>
                <a:cs typeface="Arial" charset="0"/>
              </a:rPr>
              <a:t>Care Planning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67909B"/>
                </a:solidFill>
                <a:latin typeface="Arial" charset="0"/>
                <a:cs typeface="Arial" charset="0"/>
              </a:rPr>
              <a:t>Restricted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67909B"/>
                </a:solidFill>
                <a:latin typeface="Arial" charset="0"/>
                <a:cs typeface="Arial" charset="0"/>
              </a:rPr>
              <a:t>Our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rgbClr val="67909B"/>
                </a:solidFill>
                <a:latin typeface="Arial" charset="0"/>
                <a:cs typeface="Arial" charset="0"/>
              </a:rPr>
              <a:t>Out of area placements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67909B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67909B"/>
              </a:solidFill>
              <a:latin typeface="Arial" charset="0"/>
              <a:cs typeface="Arial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67909B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Arrow: Left-Right 1">
            <a:extLst>
              <a:ext uri="{FF2B5EF4-FFF2-40B4-BE49-F238E27FC236}">
                <a16:creationId xmlns:a16="http://schemas.microsoft.com/office/drawing/2014/main" xmlns="" id="{510A6763-DBFC-4758-A5C3-87572A44123F}"/>
              </a:ext>
            </a:extLst>
          </p:cNvPr>
          <p:cNvSpPr/>
          <p:nvPr/>
        </p:nvSpPr>
        <p:spPr>
          <a:xfrm>
            <a:off x="1492583" y="4746478"/>
            <a:ext cx="8404859" cy="1352558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Compassionate culture that creates the conditions to thrive</a:t>
            </a:r>
          </a:p>
        </p:txBody>
      </p:sp>
    </p:spTree>
    <p:extLst>
      <p:ext uri="{BB962C8B-B14F-4D97-AF65-F5344CB8AC3E}">
        <p14:creationId xmlns:p14="http://schemas.microsoft.com/office/powerpoint/2010/main" val="37641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8E3DCF5-C3FE-4E56-9F17-F425712A3A10}"/>
              </a:ext>
            </a:extLst>
          </p:cNvPr>
          <p:cNvSpPr/>
          <p:nvPr/>
        </p:nvSpPr>
        <p:spPr>
          <a:xfrm>
            <a:off x="-1" y="6311841"/>
            <a:ext cx="6178387" cy="546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0A630F-94C5-4319-8938-59EAB5EC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xmlns="" id="{8F07201A-EAE0-413B-BF6C-161E0E7022E9}"/>
              </a:ext>
            </a:extLst>
          </p:cNvPr>
          <p:cNvSpPr/>
          <p:nvPr/>
        </p:nvSpPr>
        <p:spPr>
          <a:xfrm>
            <a:off x="195944" y="2467429"/>
            <a:ext cx="1727199" cy="1915885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Supporting people to live their Hopes, Dreams and Aspirations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xmlns="" id="{696ADAFF-F987-45A8-A365-C36BCD3CB5AD}"/>
              </a:ext>
            </a:extLst>
          </p:cNvPr>
          <p:cNvSpPr/>
          <p:nvPr/>
        </p:nvSpPr>
        <p:spPr>
          <a:xfrm>
            <a:off x="2177144" y="2474689"/>
            <a:ext cx="1727199" cy="1915885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To be in the top quarter for Quality &amp; Safety by 2023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xmlns="" id="{9FD433E7-262D-472A-975C-222D87E24A45}"/>
              </a:ext>
            </a:extLst>
          </p:cNvPr>
          <p:cNvSpPr/>
          <p:nvPr/>
        </p:nvSpPr>
        <p:spPr>
          <a:xfrm>
            <a:off x="4049485" y="391451"/>
            <a:ext cx="1937656" cy="79827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Engage &amp; Inspire our colleagues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xmlns="" id="{1BCFAD5A-B0F3-4D6F-8AA4-353CBC95861B}"/>
              </a:ext>
            </a:extLst>
          </p:cNvPr>
          <p:cNvSpPr/>
          <p:nvPr/>
        </p:nvSpPr>
        <p:spPr>
          <a:xfrm>
            <a:off x="4049485" y="1752808"/>
            <a:ext cx="1937656" cy="79827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Co-production &amp; Partnerships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xmlns="" id="{F1243E6D-8CA9-4DE0-9D6B-7C6BB8A66F83}"/>
              </a:ext>
            </a:extLst>
          </p:cNvPr>
          <p:cNvSpPr/>
          <p:nvPr/>
        </p:nvSpPr>
        <p:spPr>
          <a:xfrm>
            <a:off x="4042233" y="2928983"/>
            <a:ext cx="1937656" cy="79827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Align our Governance &amp; Systems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xmlns="" id="{8240F823-2633-44FD-9C46-7093FA91723A}"/>
              </a:ext>
            </a:extLst>
          </p:cNvPr>
          <p:cNvSpPr/>
          <p:nvPr/>
        </p:nvSpPr>
        <p:spPr>
          <a:xfrm>
            <a:off x="4082143" y="4219654"/>
            <a:ext cx="1937656" cy="79827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Building Improvement Skills</a:t>
            </a:r>
          </a:p>
        </p:txBody>
      </p:sp>
      <p:sp>
        <p:nvSpPr>
          <p:cNvPr id="16" name="Text Box 7">
            <a:extLst>
              <a:ext uri="{FF2B5EF4-FFF2-40B4-BE49-F238E27FC236}">
                <a16:creationId xmlns:a16="http://schemas.microsoft.com/office/drawing/2014/main" xmlns="" id="{59789D5C-3868-4383-B3C6-A411340F3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59" y="136525"/>
            <a:ext cx="5677645" cy="12458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Implement our engagement Strategy including starting Exec Walk-rounds &amp; celebrating success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&amp; Role Model NSFT Culture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Improve development programmes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Development Days for all teams in 2019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Engage staff side activity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Implement a stop “Activity of lower Value” initiative</a:t>
            </a: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xmlns="" id="{E2B09886-444B-4331-ABED-237B3D643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60" y="1535867"/>
            <a:ext cx="5677645" cy="11521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meaningful people participation &amp; Carer involvement Structures &amp; Strategy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Ensure User/Carer involvement in all QI Projects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Each Exec Director to have a User Mentor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Engage actively with STPs/IC’s &amp; develop the Primary Care Network Strategy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Be an active partner in improving the health of our population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Clinical Leadership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xmlns="" id="{80E82BF5-25B9-4126-BB35-0DBCC919A55E}"/>
              </a:ext>
            </a:extLst>
          </p:cNvPr>
          <p:cNvSpPr/>
          <p:nvPr/>
        </p:nvSpPr>
        <p:spPr>
          <a:xfrm>
            <a:off x="4082143" y="5558071"/>
            <a:ext cx="1937656" cy="798279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Projects</a:t>
            </a: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xmlns="" id="{52F724CE-8FC7-4421-AE8B-4389E099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2805917"/>
            <a:ext cx="5682263" cy="1124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&amp; embed Governance Structure &amp; Decision-making Structure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Dashboard, Quality &amp; Safety Reports &amp; Performance Reports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Change Policies, JD’s, Appraisals etc.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Support Staff to find time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Creating the right milieu for localities to thrive in.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Create Quality Meetings in Localities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F939B55-4643-4342-AA23-C7202CE148EC}"/>
              </a:ext>
            </a:extLst>
          </p:cNvPr>
          <p:cNvSpPr/>
          <p:nvPr/>
        </p:nvSpPr>
        <p:spPr>
          <a:xfrm>
            <a:off x="6172203" y="6311841"/>
            <a:ext cx="6310085" cy="5461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xmlns="" id="{07CC22B3-82AA-49EE-BBF3-39BC5270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60" y="4017857"/>
            <a:ext cx="5682263" cy="11247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&amp; Implement our QI Training </a:t>
            </a:r>
            <a:r>
              <a:rPr lang="en-US" altLang="en-US" sz="105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Programme</a:t>
            </a:r>
            <a:endParaRPr lang="en-US" altLang="en-US" sz="105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Increase Leadership Capacity for QI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Deliver Board Level/Senior Management Level QI Training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QI Coaches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Create Links with Expert </a:t>
            </a:r>
            <a:r>
              <a:rPr lang="en-US" altLang="en-US" sz="105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Organisations</a:t>
            </a: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105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ie</a:t>
            </a: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 ELFT, IHI etc.</a:t>
            </a:r>
          </a:p>
          <a:p>
            <a:pPr marL="22860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Develop a talent Management </a:t>
            </a:r>
            <a:r>
              <a:rPr lang="en-US" altLang="en-US" sz="105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Programme</a:t>
            </a:r>
            <a:endParaRPr lang="en-US" altLang="en-US" sz="105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5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7219D691-4B2D-45FB-81A2-6AC792499C06}"/>
              </a:ext>
            </a:extLst>
          </p:cNvPr>
          <p:cNvSpPr/>
          <p:nvPr/>
        </p:nvSpPr>
        <p:spPr>
          <a:xfrm>
            <a:off x="333829" y="391451"/>
            <a:ext cx="3018971" cy="9908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NSFT STRATEGY</a:t>
            </a:r>
          </a:p>
        </p:txBody>
      </p:sp>
      <p:sp>
        <p:nvSpPr>
          <p:cNvPr id="23" name="Text Box 12">
            <a:extLst>
              <a:ext uri="{FF2B5EF4-FFF2-40B4-BE49-F238E27FC236}">
                <a16:creationId xmlns:a16="http://schemas.microsoft.com/office/drawing/2014/main" xmlns="" id="{193D8377-673B-4509-A290-20BE73CC8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4860" y="5272324"/>
            <a:ext cx="5684905" cy="1585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7D7193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Improve Access &amp; Reduce Waits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Reduce OOA Placements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Reduce Restrictive Interventions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Review Functioning &amp; Capacity in CMHT’s &amp; Crisis/HTT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CYP re-modelling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Care Planning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Environments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Learning from Incidents</a:t>
            </a:r>
          </a:p>
          <a:p>
            <a:pPr marL="22860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105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Procure a new EPR system</a:t>
            </a:r>
          </a:p>
        </p:txBody>
      </p:sp>
    </p:spTree>
    <p:extLst>
      <p:ext uri="{BB962C8B-B14F-4D97-AF65-F5344CB8AC3E}">
        <p14:creationId xmlns:p14="http://schemas.microsoft.com/office/powerpoint/2010/main" val="105756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9" grpId="0" animBg="1"/>
      <p:bldP spid="15" grpId="0" animBg="1"/>
      <p:bldP spid="20" grpId="0" animBg="1"/>
      <p:bldP spid="24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A1F12D-D276-4129-8092-BEF6B0AC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14350" cy="3787425"/>
          </a:xfrm>
        </p:spPr>
        <p:txBody>
          <a:bodyPr>
            <a:normAutofit/>
          </a:bodyPr>
          <a:lstStyle/>
          <a:p>
            <a:r>
              <a:rPr lang="en-GB" dirty="0"/>
              <a:t>New CFYP Leadership Team: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853FE4E6-B260-41B0-8A02-F96118604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198215"/>
              </p:ext>
            </p:extLst>
          </p:nvPr>
        </p:nvGraphicFramePr>
        <p:xfrm>
          <a:off x="838200" y="784625"/>
          <a:ext cx="11857139" cy="5111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9C886D-7A4C-4504-BDA5-BE67865E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2A6A27-8D32-4076-A784-1879B0112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1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99729-3C88-4D3C-A0D1-4AA4D07B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1CC69C-BE83-44C7-8C4C-6508577C7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8489CCD-C430-47B5-8B60-4253415D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5B85E4-1767-41C7-ABC8-88BDFC5B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92C52C4-BD8B-4112-95D7-5C280B397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921231" y="-2468223"/>
            <a:ext cx="6214427" cy="1143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008368"/>
      </p:ext>
    </p:extLst>
  </p:cSld>
  <p:clrMapOvr>
    <a:masterClrMapping/>
  </p:clrMapOvr>
</p:sld>
</file>

<file path=ppt/theme/theme1.xml><?xml version="1.0" encoding="utf-8"?>
<a:theme xmlns:a="http://schemas.openxmlformats.org/drawingml/2006/main" name="NSFT bas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: STANDARD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NSFT bas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MASTER: STANDARD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b0f403fc-54f0-41e7-92f6-e94d2066f40e">General</Category>
    <DirectoratesLocalities xmlns="5a4763a0-f8b4-4352-b99e-949453f59c64">Communications</DirectoratesLocalities>
    <DocumentAuthor xmlns="5a4763a0-f8b4-4352-b99e-949453f59c64">
      <UserInfo>
        <DisplayName>Stanley Richard (NSFT)</DisplayName>
        <AccountId>43</AccountId>
        <AccountType/>
      </UserInfo>
    </DocumentAuthor>
    <ServiceDepartment xmlns="5a4763a0-f8b4-4352-b99e-949453f59c64" xsi:nil="true"/>
    <TaxCatchAll xmlns="5a4763a0-f8b4-4352-b99e-949453f59c64">
      <Value>6103</Value>
      <Value>4166</Value>
      <Value>4165</Value>
    </TaxCatchAll>
    <TaxKeywordTaxHTField xmlns="5a4763a0-f8b4-4352-b99e-949453f59c64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re Document" ma:contentTypeID="0x010100F0797CA646BC364594023BD6F7CC82170078A359070122D24D8516E7AC5817ED1E" ma:contentTypeVersion="22" ma:contentTypeDescription="" ma:contentTypeScope="" ma:versionID="e5cce7ee24adb00d74d7d286db0aae3b">
  <xsd:schema xmlns:xsd="http://www.w3.org/2001/XMLSchema" xmlns:xs="http://www.w3.org/2001/XMLSchema" xmlns:p="http://schemas.microsoft.com/office/2006/metadata/properties" xmlns:ns2="5a4763a0-f8b4-4352-b99e-949453f59c64" xmlns:ns4="b0f403fc-54f0-41e7-92f6-e94d2066f40e" targetNamespace="http://schemas.microsoft.com/office/2006/metadata/properties" ma:root="true" ma:fieldsID="ea90540c71237824ec8d2106a5fe106a" ns2:_="" ns4:_="">
    <xsd:import namespace="5a4763a0-f8b4-4352-b99e-949453f59c64"/>
    <xsd:import namespace="b0f403fc-54f0-41e7-92f6-e94d2066f40e"/>
    <xsd:element name="properties">
      <xsd:complexType>
        <xsd:sequence>
          <xsd:element name="documentManagement">
            <xsd:complexType>
              <xsd:all>
                <xsd:element ref="ns2:DocumentAuthor"/>
                <xsd:element ref="ns2:TaxKeywordTaxHTField" minOccurs="0"/>
                <xsd:element ref="ns2:TaxCatchAll" minOccurs="0"/>
                <xsd:element ref="ns2:TaxCatchAllLabel" minOccurs="0"/>
                <xsd:element ref="ns4:Category" minOccurs="0"/>
                <xsd:element ref="ns2:DirectoratesLocalities" minOccurs="0"/>
                <xsd:element ref="ns2:ServiceDepart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763a0-f8b4-4352-b99e-949453f59c64" elementFormDefault="qualified">
    <xsd:import namespace="http://schemas.microsoft.com/office/2006/documentManagement/types"/>
    <xsd:import namespace="http://schemas.microsoft.com/office/infopath/2007/PartnerControls"/>
    <xsd:element name="DocumentAuthor" ma:index="2" ma:displayName="Document Author" ma:list="UserInfo" ma:SharePointGroup="0" ma:internalName="Document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KeywordTaxHTField" ma:index="10" ma:taxonomy="true" ma:internalName="TaxKeywordTaxHTField" ma:taxonomyFieldName="TaxKeyword" ma:displayName="Enterprise Keywords" ma:readOnly="false" ma:fieldId="{23f27201-bee3-471e-b2e7-b64fd8b7ca38}" ma:taxonomyMulti="true" ma:sspId="27b0c2cc-47b2-4ab1-b223-1d481d824d5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7337732e-879e-4d18-ab09-d9fdd36d6367}" ma:internalName="TaxCatchAll" ma:showField="CatchAllData" ma:web="5a4763a0-f8b4-4352-b99e-949453f59c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description="" ma:hidden="true" ma:list="{7337732e-879e-4d18-ab09-d9fdd36d6367}" ma:internalName="TaxCatchAllLabel" ma:readOnly="true" ma:showField="CatchAllDataLabel" ma:web="5a4763a0-f8b4-4352-b99e-949453f59c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irectoratesLocalities" ma:index="16" nillable="true" ma:displayName="Directorate / Locality" ma:description="Directorates / Localities at NSFT" ma:format="Dropdown" ma:internalName="DirectoratesLocalities">
      <xsd:simpleType>
        <xsd:restriction base="dms:Choice">
          <xsd:enumeration value="Estates and Facilities"/>
          <xsd:enumeration value="Human Resources"/>
          <xsd:enumeration value="ICT"/>
          <xsd:enumeration value="Secretariat"/>
          <xsd:enumeration value="Finance"/>
          <xsd:enumeration value="Freedom of Information"/>
          <xsd:enumeration value="Health Records"/>
          <xsd:enumeration value="Executive"/>
          <xsd:enumeration value="Commercial Development"/>
          <xsd:enumeration value="Library"/>
          <xsd:enumeration value="Research and Development"/>
          <xsd:enumeration value="PALS and Volunteers"/>
          <xsd:enumeration value="Service Governance"/>
          <xsd:enumeration value="Communications"/>
          <xsd:enumeration value="Informatics"/>
          <xsd:enumeration value="NHS Professionals"/>
          <xsd:enumeration value="Strategic Change"/>
          <xsd:enumeration value="Pharmacy"/>
          <xsd:enumeration value="West locality"/>
          <xsd:enumeration value="Central locality"/>
          <xsd:enumeration value="Yarmouth and Waveney locality"/>
          <xsd:enumeration value="Suffolk West"/>
          <xsd:enumeration value="Suffolk East"/>
          <xsd:enumeration value="CQC"/>
          <xsd:enumeration value="PMO"/>
          <xsd:enumeration value="Clinical"/>
        </xsd:restriction>
      </xsd:simpleType>
    </xsd:element>
    <xsd:element name="ServiceDepartment" ma:index="17" nillable="true" ma:displayName="Service / Department" ma:description="Service / Departments at NSFT" ma:format="Dropdown" ma:internalName="ServiceDepartment" ma:readOnly="false">
      <xsd:simpleType>
        <xsd:restriction base="dms:Choice">
          <xsd:enumeration value="TADS"/>
          <xsd:enumeration value="Secure and Forensic Services"/>
          <xsd:enumeration value="Adult Community"/>
          <xsd:enumeration value="Acute Services"/>
          <xsd:enumeration value="Older People"/>
          <xsd:enumeration value="Wellbeing"/>
          <xsd:enumeration value="CAMHS / YP"/>
          <xsd:enumeration value="Maintenance"/>
          <xsd:enumeration value="Catering and Facilities"/>
          <xsd:enumeration value="Strategic"/>
          <xsd:enumeration value="Workforce Development"/>
          <xsd:enumeration value="Resourcing"/>
          <xsd:enumeration value="HR Business Partners"/>
          <xsd:enumeration value="Mental Health Act"/>
          <xsd:enumeration value="Strategic Change – Systems Support"/>
          <xsd:enumeration value="Strategic Change – Security and Governance"/>
          <xsd:enumeration value="Strategic Change – Business Support"/>
          <xsd:enumeration value="Strategic Change – Strategic Programme"/>
          <xsd:enumeration value="Service Delivery – Service Support"/>
          <xsd:enumeration value="Service Delivery – Infrastructure"/>
          <xsd:enumeration value="Service Delivery – Programm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403fc-54f0-41e7-92f6-e94d2066f40e" elementFormDefault="qualified">
    <xsd:import namespace="http://schemas.microsoft.com/office/2006/documentManagement/types"/>
    <xsd:import namespace="http://schemas.microsoft.com/office/infopath/2007/PartnerControls"/>
    <xsd:element name="Category" ma:index="15" nillable="true" ma:displayName="Category" ma:format="Dropdown" ma:internalName="Category">
      <xsd:simpleType>
        <xsd:restriction base="dms:Choice">
          <xsd:enumeration value="Gener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axOccurs="1" ma:index="1" ma:displayName="Title"/>
        <xsd:element ref="dc:subject" minOccurs="0" maxOccurs="1" ma:index="3" ma:displayName="Subject"/>
        <xsd:element ref="dc:description" minOccurs="0" maxOccurs="1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506FF4-2E42-4CC9-9172-075C86D7C3F2}">
  <ds:schemaRefs>
    <ds:schemaRef ds:uri="http://purl.org/dc/elements/1.1/"/>
    <ds:schemaRef ds:uri="http://schemas.microsoft.com/office/2006/metadata/properties"/>
    <ds:schemaRef ds:uri="5a4763a0-f8b4-4352-b99e-949453f59c6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b0f403fc-54f0-41e7-92f6-e94d2066f40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708197-1F92-40F4-BF78-A3E82E4AA3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74D095-5607-4FC9-AFA3-52F1AF3478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4763a0-f8b4-4352-b99e-949453f59c64"/>
    <ds:schemaRef ds:uri="b0f403fc-54f0-41e7-92f6-e94d2066f4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574</Words>
  <Application>Microsoft Office PowerPoint</Application>
  <PresentationFormat>Widescreen</PresentationFormat>
  <Paragraphs>110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Bold</vt:lpstr>
      <vt:lpstr>Calibri</vt:lpstr>
      <vt:lpstr>Calibri Light</vt:lpstr>
      <vt:lpstr>NSFT base theme</vt:lpstr>
      <vt:lpstr>MASTER: STANDARD SLIDE</vt:lpstr>
      <vt:lpstr>1_NSFT base theme</vt:lpstr>
      <vt:lpstr>1_MASTER: STANDARD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CFYP Leadership Team: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 Stuart (NSFT)</dc:creator>
  <cp:lastModifiedBy>Elaine Lincoln</cp:lastModifiedBy>
  <cp:revision>20</cp:revision>
  <cp:lastPrinted>2019-09-02T15:32:09Z</cp:lastPrinted>
  <dcterms:created xsi:type="dcterms:W3CDTF">2019-09-01T11:54:48Z</dcterms:created>
  <dcterms:modified xsi:type="dcterms:W3CDTF">2019-10-08T11:30:10Z</dcterms:modified>
</cp:coreProperties>
</file>